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Reading</c:v>
                </c:pt>
              </c:strCache>
            </c:strRef>
          </c:tx>
          <c:invertIfNegative val="0"/>
          <c:cat>
            <c:strRef>
              <c:f>Sheet2!$A$2:$A$13</c:f>
              <c:strCache>
                <c:ptCount val="11"/>
                <c:pt idx="0">
                  <c:v>Grade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strCache>
            </c:strRef>
          </c:cat>
          <c:val>
            <c:numRef>
              <c:f>Sheet2!$B$2:$B$13</c:f>
              <c:numCache>
                <c:formatCode>0%</c:formatCode>
                <c:ptCount val="12"/>
                <c:pt idx="0" formatCode="General">
                  <c:v>0</c:v>
                </c:pt>
                <c:pt idx="1">
                  <c:v>0.72</c:v>
                </c:pt>
                <c:pt idx="2">
                  <c:v>0.7</c:v>
                </c:pt>
                <c:pt idx="3">
                  <c:v>0.7</c:v>
                </c:pt>
                <c:pt idx="4">
                  <c:v>0.61</c:v>
                </c:pt>
                <c:pt idx="5">
                  <c:v>0.44</c:v>
                </c:pt>
                <c:pt idx="6">
                  <c:v>0.51</c:v>
                </c:pt>
                <c:pt idx="7">
                  <c:v>0.64</c:v>
                </c:pt>
                <c:pt idx="8">
                  <c:v>0.88</c:v>
                </c:pt>
                <c:pt idx="9">
                  <c:v>0.87</c:v>
                </c:pt>
                <c:pt idx="10">
                  <c:v>0.87</c:v>
                </c:pt>
              </c:numCache>
            </c:numRef>
          </c:val>
        </c:ser>
        <c:ser>
          <c:idx val="1"/>
          <c:order val="1"/>
          <c:tx>
            <c:strRef>
              <c:f>Sheet2!$C$1</c:f>
              <c:strCache>
                <c:ptCount val="1"/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cat>
            <c:strRef>
              <c:f>Sheet2!$A$2:$A$13</c:f>
              <c:strCache>
                <c:ptCount val="11"/>
                <c:pt idx="0">
                  <c:v>Grade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strCache>
            </c:strRef>
          </c:cat>
          <c:val>
            <c:numRef>
              <c:f>Sheet2!$C$2:$C$13</c:f>
              <c:numCache>
                <c:formatCode>0%</c:formatCode>
                <c:ptCount val="12"/>
                <c:pt idx="0" formatCode="General">
                  <c:v>0</c:v>
                </c:pt>
                <c:pt idx="1">
                  <c:v>0.85</c:v>
                </c:pt>
                <c:pt idx="2">
                  <c:v>0.7</c:v>
                </c:pt>
                <c:pt idx="3">
                  <c:v>0.73</c:v>
                </c:pt>
                <c:pt idx="4">
                  <c:v>0.71</c:v>
                </c:pt>
                <c:pt idx="5">
                  <c:v>0.46</c:v>
                </c:pt>
                <c:pt idx="6">
                  <c:v>0.56000000000000005</c:v>
                </c:pt>
                <c:pt idx="7">
                  <c:v>0.56000000000000005</c:v>
                </c:pt>
                <c:pt idx="8">
                  <c:v>0.8</c:v>
                </c:pt>
                <c:pt idx="9">
                  <c:v>0.87</c:v>
                </c:pt>
                <c:pt idx="10">
                  <c:v>0.86</c:v>
                </c:pt>
              </c:numCache>
            </c:numRef>
          </c:val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Math</c:v>
                </c:pt>
              </c:strCache>
            </c:strRef>
          </c:tx>
          <c:spPr>
            <a:solidFill>
              <a:srgbClr val="FF9966"/>
            </a:solidFill>
          </c:spPr>
          <c:invertIfNegative val="0"/>
          <c:cat>
            <c:strRef>
              <c:f>Sheet2!$A$2:$A$13</c:f>
              <c:strCache>
                <c:ptCount val="11"/>
                <c:pt idx="0">
                  <c:v>Grade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strCache>
            </c:strRef>
          </c:cat>
          <c:val>
            <c:numRef>
              <c:f>Sheet2!$D$2:$D$13</c:f>
              <c:numCache>
                <c:formatCode>0%</c:formatCode>
                <c:ptCount val="12"/>
                <c:pt idx="0" formatCode="General">
                  <c:v>0</c:v>
                </c:pt>
                <c:pt idx="1">
                  <c:v>0.6</c:v>
                </c:pt>
                <c:pt idx="2">
                  <c:v>0.7</c:v>
                </c:pt>
                <c:pt idx="3">
                  <c:v>0.7</c:v>
                </c:pt>
                <c:pt idx="4">
                  <c:v>0.76</c:v>
                </c:pt>
                <c:pt idx="5">
                  <c:v>0.66</c:v>
                </c:pt>
                <c:pt idx="6">
                  <c:v>0.67</c:v>
                </c:pt>
                <c:pt idx="7">
                  <c:v>0.68</c:v>
                </c:pt>
                <c:pt idx="8">
                  <c:v>0.8</c:v>
                </c:pt>
                <c:pt idx="9">
                  <c:v>0.82</c:v>
                </c:pt>
                <c:pt idx="10">
                  <c:v>0.8</c:v>
                </c:pt>
              </c:numCache>
            </c:numRef>
          </c:val>
        </c:ser>
        <c:ser>
          <c:idx val="3"/>
          <c:order val="3"/>
          <c:tx>
            <c:strRef>
              <c:f>Sheet2!$E$1</c:f>
              <c:strCache>
                <c:ptCount val="1"/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Sheet2!$A$2:$A$13</c:f>
              <c:strCache>
                <c:ptCount val="11"/>
                <c:pt idx="0">
                  <c:v>Grade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strCache>
            </c:strRef>
          </c:cat>
          <c:val>
            <c:numRef>
              <c:f>Sheet2!$E$2:$E$13</c:f>
              <c:numCache>
                <c:formatCode>0%</c:formatCode>
                <c:ptCount val="12"/>
                <c:pt idx="0" formatCode="General">
                  <c:v>0</c:v>
                </c:pt>
                <c:pt idx="1">
                  <c:v>0.79</c:v>
                </c:pt>
                <c:pt idx="2">
                  <c:v>0.78</c:v>
                </c:pt>
                <c:pt idx="3">
                  <c:v>0.87</c:v>
                </c:pt>
                <c:pt idx="4">
                  <c:v>0.81</c:v>
                </c:pt>
                <c:pt idx="5">
                  <c:v>0.62</c:v>
                </c:pt>
                <c:pt idx="6">
                  <c:v>0.72</c:v>
                </c:pt>
                <c:pt idx="7">
                  <c:v>0.69</c:v>
                </c:pt>
                <c:pt idx="8">
                  <c:v>0.74</c:v>
                </c:pt>
                <c:pt idx="9">
                  <c:v>0.83</c:v>
                </c:pt>
                <c:pt idx="10">
                  <c:v>0.81</c:v>
                </c:pt>
              </c:numCache>
            </c:numRef>
          </c:val>
        </c:ser>
        <c:ser>
          <c:idx val="4"/>
          <c:order val="4"/>
          <c:tx>
            <c:strRef>
              <c:f>Sheet2!$F$1</c:f>
              <c:strCache>
                <c:ptCount val="1"/>
                <c:pt idx="0">
                  <c:v>Science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Sheet2!$A$2:$A$13</c:f>
              <c:strCache>
                <c:ptCount val="11"/>
                <c:pt idx="0">
                  <c:v>Grade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strCache>
            </c:strRef>
          </c:cat>
          <c:val>
            <c:numRef>
              <c:f>Sheet2!$F$2:$F$13</c:f>
              <c:numCache>
                <c:formatCode>0%</c:formatCode>
                <c:ptCount val="12"/>
                <c:pt idx="0" formatCode="General">
                  <c:v>0</c:v>
                </c:pt>
                <c:pt idx="1">
                  <c:v>0.57999999999999996</c:v>
                </c:pt>
                <c:pt idx="2">
                  <c:v>0.84</c:v>
                </c:pt>
                <c:pt idx="3">
                  <c:v>0.79</c:v>
                </c:pt>
                <c:pt idx="4">
                  <c:v>0.73</c:v>
                </c:pt>
                <c:pt idx="5">
                  <c:v>0.66</c:v>
                </c:pt>
                <c:pt idx="6">
                  <c:v>0.67</c:v>
                </c:pt>
                <c:pt idx="7">
                  <c:v>0.73</c:v>
                </c:pt>
                <c:pt idx="8">
                  <c:v>0.91</c:v>
                </c:pt>
                <c:pt idx="9">
                  <c:v>0.88</c:v>
                </c:pt>
                <c:pt idx="10">
                  <c:v>0.87</c:v>
                </c:pt>
              </c:numCache>
            </c:numRef>
          </c:val>
        </c:ser>
        <c:ser>
          <c:idx val="5"/>
          <c:order val="5"/>
          <c:tx>
            <c:strRef>
              <c:f>Sheet2!$G$1</c:f>
              <c:strCache>
                <c:ptCount val="1"/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cat>
            <c:strRef>
              <c:f>Sheet2!$A$2:$A$13</c:f>
              <c:strCache>
                <c:ptCount val="11"/>
                <c:pt idx="0">
                  <c:v>Grade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strCache>
            </c:strRef>
          </c:cat>
          <c:val>
            <c:numRef>
              <c:f>Sheet2!$G$2:$G$13</c:f>
              <c:numCache>
                <c:formatCode>0%</c:formatCode>
                <c:ptCount val="12"/>
                <c:pt idx="0" formatCode="General">
                  <c:v>0</c:v>
                </c:pt>
                <c:pt idx="1">
                  <c:v>0.67</c:v>
                </c:pt>
                <c:pt idx="2">
                  <c:v>0.89</c:v>
                </c:pt>
                <c:pt idx="3">
                  <c:v>0.78</c:v>
                </c:pt>
                <c:pt idx="4">
                  <c:v>0.81</c:v>
                </c:pt>
                <c:pt idx="5">
                  <c:v>0.65</c:v>
                </c:pt>
                <c:pt idx="6">
                  <c:v>0.79</c:v>
                </c:pt>
                <c:pt idx="7">
                  <c:v>0.78</c:v>
                </c:pt>
                <c:pt idx="8">
                  <c:v>0.79</c:v>
                </c:pt>
                <c:pt idx="9">
                  <c:v>0.89</c:v>
                </c:pt>
                <c:pt idx="10">
                  <c:v>0.87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808576"/>
        <c:axId val="34810112"/>
      </c:barChart>
      <c:catAx>
        <c:axId val="34808576"/>
        <c:scaling>
          <c:orientation val="minMax"/>
        </c:scaling>
        <c:delete val="0"/>
        <c:axPos val="b"/>
        <c:majorTickMark val="out"/>
        <c:minorTickMark val="none"/>
        <c:tickLblPos val="nextTo"/>
        <c:crossAx val="34810112"/>
        <c:crosses val="autoZero"/>
        <c:auto val="1"/>
        <c:lblAlgn val="ctr"/>
        <c:lblOffset val="100"/>
        <c:noMultiLvlLbl val="0"/>
      </c:catAx>
      <c:valAx>
        <c:axId val="34810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8085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Sheet2!$J$1</c:f>
              <c:strCache>
                <c:ptCount val="1"/>
                <c:pt idx="0">
                  <c:v>Reading</c:v>
                </c:pt>
              </c:strCache>
            </c:strRef>
          </c:tx>
          <c:invertIfNegative val="0"/>
          <c:cat>
            <c:strRef>
              <c:f>Sheet2!$I$2:$I$12</c:f>
              <c:strCache>
                <c:ptCount val="11"/>
                <c:pt idx="0">
                  <c:v>Grade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strCache>
            </c:strRef>
          </c:cat>
          <c:val>
            <c:numRef>
              <c:f>Sheet2!$J$2:$J$12</c:f>
              <c:numCache>
                <c:formatCode>General</c:formatCode>
                <c:ptCount val="11"/>
                <c:pt idx="0">
                  <c:v>0</c:v>
                </c:pt>
                <c:pt idx="2" formatCode="0%">
                  <c:v>0.72</c:v>
                </c:pt>
                <c:pt idx="3" formatCode="0%">
                  <c:v>0.7</c:v>
                </c:pt>
                <c:pt idx="4" formatCode="0%">
                  <c:v>0.7</c:v>
                </c:pt>
                <c:pt idx="5" formatCode="0%">
                  <c:v>0.61</c:v>
                </c:pt>
                <c:pt idx="6" formatCode="0%">
                  <c:v>0.44</c:v>
                </c:pt>
                <c:pt idx="7" formatCode="0%">
                  <c:v>0.51</c:v>
                </c:pt>
                <c:pt idx="8" formatCode="0%">
                  <c:v>0.64</c:v>
                </c:pt>
                <c:pt idx="9" formatCode="0%">
                  <c:v>0.88</c:v>
                </c:pt>
                <c:pt idx="10" formatCode="0%">
                  <c:v>0.87</c:v>
                </c:pt>
              </c:numCache>
            </c:numRef>
          </c:val>
        </c:ser>
        <c:ser>
          <c:idx val="1"/>
          <c:order val="1"/>
          <c:tx>
            <c:strRef>
              <c:f>Sheet2!$K$1</c:f>
              <c:strCache>
                <c:ptCount val="1"/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Sheet2!$I$2:$I$12</c:f>
              <c:strCache>
                <c:ptCount val="11"/>
                <c:pt idx="0">
                  <c:v>Grade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strCache>
            </c:strRef>
          </c:cat>
          <c:val>
            <c:numRef>
              <c:f>Sheet2!$K$2:$K$12</c:f>
              <c:numCache>
                <c:formatCode>0%</c:formatCode>
                <c:ptCount val="11"/>
                <c:pt idx="0" formatCode="General">
                  <c:v>0</c:v>
                </c:pt>
                <c:pt idx="1">
                  <c:v>0.85</c:v>
                </c:pt>
                <c:pt idx="2">
                  <c:v>0.7</c:v>
                </c:pt>
                <c:pt idx="3">
                  <c:v>0.73</c:v>
                </c:pt>
                <c:pt idx="4">
                  <c:v>0.71</c:v>
                </c:pt>
                <c:pt idx="5">
                  <c:v>0.46</c:v>
                </c:pt>
                <c:pt idx="6">
                  <c:v>0.56000000000000005</c:v>
                </c:pt>
                <c:pt idx="7">
                  <c:v>0.56000000000000005</c:v>
                </c:pt>
                <c:pt idx="8">
                  <c:v>0.8</c:v>
                </c:pt>
                <c:pt idx="9">
                  <c:v>0.87</c:v>
                </c:pt>
                <c:pt idx="10">
                  <c:v>0.86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230080"/>
        <c:axId val="35231616"/>
      </c:barChart>
      <c:catAx>
        <c:axId val="35230080"/>
        <c:scaling>
          <c:orientation val="minMax"/>
        </c:scaling>
        <c:delete val="0"/>
        <c:axPos val="b"/>
        <c:majorTickMark val="out"/>
        <c:minorTickMark val="none"/>
        <c:tickLblPos val="nextTo"/>
        <c:crossAx val="35231616"/>
        <c:crosses val="autoZero"/>
        <c:auto val="1"/>
        <c:lblAlgn val="ctr"/>
        <c:lblOffset val="100"/>
        <c:noMultiLvlLbl val="0"/>
      </c:catAx>
      <c:valAx>
        <c:axId val="35231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2300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Sheet2!$L$1</c:f>
              <c:strCache>
                <c:ptCount val="1"/>
                <c:pt idx="0">
                  <c:v>Math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cat>
            <c:strRef>
              <c:f>Sheet2!$I$2:$I$12</c:f>
              <c:strCache>
                <c:ptCount val="11"/>
                <c:pt idx="0">
                  <c:v>Grade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strCache>
            </c:strRef>
          </c:cat>
          <c:val>
            <c:numRef>
              <c:f>Sheet2!$L$2:$L$12</c:f>
              <c:numCache>
                <c:formatCode>General</c:formatCode>
                <c:ptCount val="11"/>
                <c:pt idx="0">
                  <c:v>0</c:v>
                </c:pt>
                <c:pt idx="2" formatCode="0%">
                  <c:v>0.6</c:v>
                </c:pt>
                <c:pt idx="3" formatCode="0%">
                  <c:v>0.7</c:v>
                </c:pt>
                <c:pt idx="4" formatCode="0%">
                  <c:v>0.7</c:v>
                </c:pt>
                <c:pt idx="5" formatCode="0%">
                  <c:v>0.76</c:v>
                </c:pt>
                <c:pt idx="6" formatCode="0%">
                  <c:v>0.66</c:v>
                </c:pt>
                <c:pt idx="7" formatCode="0%">
                  <c:v>0.67</c:v>
                </c:pt>
                <c:pt idx="8" formatCode="0%">
                  <c:v>0.68</c:v>
                </c:pt>
                <c:pt idx="9" formatCode="0%">
                  <c:v>0.8</c:v>
                </c:pt>
                <c:pt idx="10" formatCode="0%">
                  <c:v>0.82</c:v>
                </c:pt>
              </c:numCache>
            </c:numRef>
          </c:val>
        </c:ser>
        <c:ser>
          <c:idx val="1"/>
          <c:order val="1"/>
          <c:tx>
            <c:strRef>
              <c:f>Sheet2!$M$1</c:f>
              <c:strCache>
                <c:ptCount val="1"/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Sheet2!$I$2:$I$12</c:f>
              <c:strCache>
                <c:ptCount val="11"/>
                <c:pt idx="0">
                  <c:v>Grade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strCache>
            </c:strRef>
          </c:cat>
          <c:val>
            <c:numRef>
              <c:f>Sheet2!$M$2:$M$12</c:f>
              <c:numCache>
                <c:formatCode>0%</c:formatCode>
                <c:ptCount val="11"/>
                <c:pt idx="0" formatCode="General">
                  <c:v>0</c:v>
                </c:pt>
                <c:pt idx="1">
                  <c:v>0.79</c:v>
                </c:pt>
                <c:pt idx="2">
                  <c:v>0.78</c:v>
                </c:pt>
                <c:pt idx="3">
                  <c:v>0.87</c:v>
                </c:pt>
                <c:pt idx="4">
                  <c:v>0.81</c:v>
                </c:pt>
                <c:pt idx="5">
                  <c:v>0.62</c:v>
                </c:pt>
                <c:pt idx="6">
                  <c:v>0.72</c:v>
                </c:pt>
                <c:pt idx="7">
                  <c:v>0.69</c:v>
                </c:pt>
                <c:pt idx="8">
                  <c:v>0.74</c:v>
                </c:pt>
                <c:pt idx="9">
                  <c:v>0.83</c:v>
                </c:pt>
                <c:pt idx="10">
                  <c:v>0.81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617792"/>
        <c:axId val="35332864"/>
      </c:barChart>
      <c:catAx>
        <c:axId val="35617792"/>
        <c:scaling>
          <c:orientation val="minMax"/>
        </c:scaling>
        <c:delete val="0"/>
        <c:axPos val="b"/>
        <c:majorTickMark val="out"/>
        <c:minorTickMark val="none"/>
        <c:tickLblPos val="nextTo"/>
        <c:crossAx val="35332864"/>
        <c:crosses val="autoZero"/>
        <c:auto val="1"/>
        <c:lblAlgn val="ctr"/>
        <c:lblOffset val="100"/>
        <c:noMultiLvlLbl val="0"/>
      </c:catAx>
      <c:valAx>
        <c:axId val="35332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6177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Sheet2!$N$1</c:f>
              <c:strCache>
                <c:ptCount val="1"/>
                <c:pt idx="0">
                  <c:v>Science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Sheet2!$I$2:$I$12</c:f>
              <c:strCache>
                <c:ptCount val="11"/>
                <c:pt idx="0">
                  <c:v>Grade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strCache>
            </c:strRef>
          </c:cat>
          <c:val>
            <c:numRef>
              <c:f>Sheet2!$N$2:$N$12</c:f>
              <c:numCache>
                <c:formatCode>General</c:formatCode>
                <c:ptCount val="11"/>
                <c:pt idx="0">
                  <c:v>0</c:v>
                </c:pt>
                <c:pt idx="2" formatCode="0%">
                  <c:v>0.57999999999999996</c:v>
                </c:pt>
                <c:pt idx="3" formatCode="0%">
                  <c:v>0.84</c:v>
                </c:pt>
                <c:pt idx="4" formatCode="0%">
                  <c:v>0.79</c:v>
                </c:pt>
                <c:pt idx="5" formatCode="0%">
                  <c:v>0.73</c:v>
                </c:pt>
                <c:pt idx="6" formatCode="0%">
                  <c:v>0.66</c:v>
                </c:pt>
                <c:pt idx="7" formatCode="0%">
                  <c:v>0.67</c:v>
                </c:pt>
                <c:pt idx="8" formatCode="0%">
                  <c:v>0.73</c:v>
                </c:pt>
                <c:pt idx="9" formatCode="0%">
                  <c:v>0.91</c:v>
                </c:pt>
                <c:pt idx="10" formatCode="0%">
                  <c:v>0.88</c:v>
                </c:pt>
              </c:numCache>
            </c:numRef>
          </c:val>
        </c:ser>
        <c:ser>
          <c:idx val="1"/>
          <c:order val="1"/>
          <c:tx>
            <c:strRef>
              <c:f>Sheet2!$O$1</c:f>
              <c:strCache>
                <c:ptCount val="1"/>
              </c:strCache>
            </c:strRef>
          </c:tx>
          <c:spPr>
            <a:solidFill>
              <a:srgbClr val="663300"/>
            </a:solidFill>
          </c:spPr>
          <c:invertIfNegative val="0"/>
          <c:cat>
            <c:strRef>
              <c:f>Sheet2!$I$2:$I$12</c:f>
              <c:strCache>
                <c:ptCount val="11"/>
                <c:pt idx="0">
                  <c:v>Grade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strCache>
            </c:strRef>
          </c:cat>
          <c:val>
            <c:numRef>
              <c:f>Sheet2!$O$2:$O$12</c:f>
              <c:numCache>
                <c:formatCode>0%</c:formatCode>
                <c:ptCount val="11"/>
                <c:pt idx="0" formatCode="General">
                  <c:v>0</c:v>
                </c:pt>
                <c:pt idx="1">
                  <c:v>0.67</c:v>
                </c:pt>
                <c:pt idx="2">
                  <c:v>0.89</c:v>
                </c:pt>
                <c:pt idx="3">
                  <c:v>0.78</c:v>
                </c:pt>
                <c:pt idx="4">
                  <c:v>0.81</c:v>
                </c:pt>
                <c:pt idx="5">
                  <c:v>0.65</c:v>
                </c:pt>
                <c:pt idx="6">
                  <c:v>0.79</c:v>
                </c:pt>
                <c:pt idx="7">
                  <c:v>0.78</c:v>
                </c:pt>
                <c:pt idx="8">
                  <c:v>0.79</c:v>
                </c:pt>
                <c:pt idx="9">
                  <c:v>0.89</c:v>
                </c:pt>
                <c:pt idx="10">
                  <c:v>0.87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460992"/>
        <c:axId val="35462528"/>
      </c:barChart>
      <c:catAx>
        <c:axId val="35460992"/>
        <c:scaling>
          <c:orientation val="minMax"/>
        </c:scaling>
        <c:delete val="0"/>
        <c:axPos val="b"/>
        <c:majorTickMark val="out"/>
        <c:minorTickMark val="none"/>
        <c:tickLblPos val="nextTo"/>
        <c:crossAx val="35462528"/>
        <c:crosses val="autoZero"/>
        <c:auto val="1"/>
        <c:lblAlgn val="ctr"/>
        <c:lblOffset val="100"/>
        <c:noMultiLvlLbl val="0"/>
      </c:catAx>
      <c:valAx>
        <c:axId val="35462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4609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E707-68D1-42EB-8056-439478532846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6A0F-C60E-4AD8-A3D2-1645378D5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E707-68D1-42EB-8056-439478532846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6A0F-C60E-4AD8-A3D2-1645378D5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E707-68D1-42EB-8056-439478532846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6A0F-C60E-4AD8-A3D2-1645378D5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E707-68D1-42EB-8056-439478532846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6A0F-C60E-4AD8-A3D2-1645378D5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E707-68D1-42EB-8056-439478532846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6A0F-C60E-4AD8-A3D2-1645378D5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E707-68D1-42EB-8056-439478532846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6A0F-C60E-4AD8-A3D2-1645378D55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E707-68D1-42EB-8056-439478532846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6A0F-C60E-4AD8-A3D2-1645378D5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E707-68D1-42EB-8056-439478532846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6A0F-C60E-4AD8-A3D2-1645378D5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E707-68D1-42EB-8056-439478532846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6A0F-C60E-4AD8-A3D2-1645378D5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E707-68D1-42EB-8056-439478532846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CB6A0F-C60E-4AD8-A3D2-1645378D5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BE707-68D1-42EB-8056-439478532846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B6A0F-C60E-4AD8-A3D2-1645378D5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74BE707-68D1-42EB-8056-439478532846}" type="datetimeFigureOut">
              <a:rPr lang="en-US" smtClean="0"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ECB6A0F-C60E-4AD8-A3D2-1645378D55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Iowa Assessments – </a:t>
            </a:r>
            <a:br>
              <a:rPr lang="en-US" dirty="0" smtClean="0"/>
            </a:br>
            <a:r>
              <a:rPr lang="en-US" dirty="0" smtClean="0"/>
              <a:t>Red Oak Results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129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892946"/>
              </p:ext>
            </p:extLst>
          </p:nvPr>
        </p:nvGraphicFramePr>
        <p:xfrm>
          <a:off x="-13855" y="228600"/>
          <a:ext cx="91440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This is all students not just full academic year – which is used by the Department of education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2603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Data for the previous graph </a:t>
            </a:r>
            <a:br>
              <a:rPr lang="en-US" sz="2400" dirty="0" smtClean="0"/>
            </a:br>
            <a:r>
              <a:rPr lang="en-US" sz="2400" dirty="0" smtClean="0"/>
              <a:t>(apples to oranges)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144654"/>
              </p:ext>
            </p:extLst>
          </p:nvPr>
        </p:nvGraphicFramePr>
        <p:xfrm>
          <a:off x="0" y="1143000"/>
          <a:ext cx="9143998" cy="51197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1241"/>
                <a:gridCol w="1261241"/>
                <a:gridCol w="1261241"/>
                <a:gridCol w="1497724"/>
                <a:gridCol w="1340069"/>
                <a:gridCol w="1261241"/>
                <a:gridCol w="1261241"/>
              </a:tblGrid>
              <a:tr h="378673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Reading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Math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Science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867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Grade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2011-12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2012-13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2011-12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2012-13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2011-12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2012-13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67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2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72%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85%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60%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58%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67%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67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3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84%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67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73%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67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5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61%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76%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73%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67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6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44%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46%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66%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62%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66%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65%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67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7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51%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56%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67%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72%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67%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67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8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64%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56%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68%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69%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73%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67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9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74%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91%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67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10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82%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83%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67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</a:rPr>
                        <a:t>11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86%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87%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202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 closer look at reading (Apples to apples)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83008"/>
              </p:ext>
            </p:extLst>
          </p:nvPr>
        </p:nvGraphicFramePr>
        <p:xfrm>
          <a:off x="76200" y="304800"/>
          <a:ext cx="88392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298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 closer look at math (apples to apples)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369689"/>
              </p:ext>
            </p:extLst>
          </p:nvPr>
        </p:nvGraphicFramePr>
        <p:xfrm>
          <a:off x="0" y="228600"/>
          <a:ext cx="8991599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37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 closer look at science (apples to apples)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939171"/>
              </p:ext>
            </p:extLst>
          </p:nvPr>
        </p:nvGraphicFramePr>
        <p:xfrm>
          <a:off x="152400" y="228600"/>
          <a:ext cx="8686799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2387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the previous graphs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858972"/>
              </p:ext>
            </p:extLst>
          </p:nvPr>
        </p:nvGraphicFramePr>
        <p:xfrm>
          <a:off x="533400" y="990599"/>
          <a:ext cx="8458198" cy="5714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8314"/>
                <a:gridCol w="1208314"/>
                <a:gridCol w="1208314"/>
                <a:gridCol w="1208314"/>
                <a:gridCol w="1208314"/>
                <a:gridCol w="1208314"/>
                <a:gridCol w="1208314"/>
              </a:tblGrid>
              <a:tr h="45807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Reading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Math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Science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807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Grade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2011-12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2012-13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2011-12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2012-13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2011-12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2012-13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9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85%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79%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67%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79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72%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70%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60%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78%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58%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89%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79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70%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73%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70%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87%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84%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78%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79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70%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71%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70%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81%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79%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81%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79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61%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46%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76%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62%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73%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65%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79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44%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56%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66%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72%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66%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79%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79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51%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56%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67%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69%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67%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78%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79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64%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80%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68%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74%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73%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79%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79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10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88%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87%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80%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83%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91%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89%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79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11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87%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86%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82%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81%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88%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87%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4796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 smtClean="0"/>
              <a:t>Targets</a:t>
            </a:r>
            <a:endParaRPr lang="en-US" sz="8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24400" y="1143000"/>
            <a:ext cx="3807779" cy="5562600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By 2014, all grade levels 100% proficient – if nothing changes at the State Level – no waiver for NCLB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This does not show growth – we have made some great gains.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186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smtClean="0"/>
              <a:t>Questions?</a:t>
            </a:r>
            <a:endParaRPr lang="en-US" sz="7200" dirty="0"/>
          </a:p>
        </p:txBody>
      </p:sp>
      <p:pic>
        <p:nvPicPr>
          <p:cNvPr id="3074" name="Picture 2" descr="C:\Users\simsb\Pictures\2012-11-12\12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49" y="1371599"/>
            <a:ext cx="3882627" cy="517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80207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31</TotalTime>
  <Words>375</Words>
  <Application>Microsoft Office PowerPoint</Application>
  <PresentationFormat>On-screen Show (4:3)</PresentationFormat>
  <Paragraphs>178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Angles</vt:lpstr>
      <vt:lpstr>Iowa Assessments –  Red Oak Results</vt:lpstr>
      <vt:lpstr>This is all students not just full academic year – which is used by the Department of education</vt:lpstr>
      <vt:lpstr>Data for the previous graph  (apples to oranges)</vt:lpstr>
      <vt:lpstr>A closer look at reading (Apples to apples)</vt:lpstr>
      <vt:lpstr>A closer look at math (apples to apples)</vt:lpstr>
      <vt:lpstr>A closer look at science (apples to apples)</vt:lpstr>
      <vt:lpstr>Data for the previous graphs</vt:lpstr>
      <vt:lpstr>Targets</vt:lpstr>
      <vt:lpstr>Questions?</vt:lpstr>
    </vt:vector>
  </TitlesOfParts>
  <Company>red Oak Community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Iowa Assessments –  Red Oak Results</dc:title>
  <dc:creator>Barb Sims</dc:creator>
  <cp:lastModifiedBy>Rita Leinen</cp:lastModifiedBy>
  <cp:revision>4</cp:revision>
  <dcterms:created xsi:type="dcterms:W3CDTF">2013-01-09T14:20:53Z</dcterms:created>
  <dcterms:modified xsi:type="dcterms:W3CDTF">2013-01-11T13:57:17Z</dcterms:modified>
</cp:coreProperties>
</file>