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  <p:sldMasterId id="2147483885" r:id="rId2"/>
  </p:sldMasterIdLst>
  <p:notesMasterIdLst>
    <p:notesMasterId r:id="rId20"/>
  </p:notesMasterIdLst>
  <p:handoutMasterIdLst>
    <p:handoutMasterId r:id="rId21"/>
  </p:handoutMasterIdLst>
  <p:sldIdLst>
    <p:sldId id="256" r:id="rId3"/>
    <p:sldId id="415" r:id="rId4"/>
    <p:sldId id="417" r:id="rId5"/>
    <p:sldId id="422" r:id="rId6"/>
    <p:sldId id="423" r:id="rId7"/>
    <p:sldId id="421" r:id="rId8"/>
    <p:sldId id="418" r:id="rId9"/>
    <p:sldId id="419" r:id="rId10"/>
    <p:sldId id="432" r:id="rId11"/>
    <p:sldId id="427" r:id="rId12"/>
    <p:sldId id="429" r:id="rId13"/>
    <p:sldId id="430" r:id="rId14"/>
    <p:sldId id="426" r:id="rId15"/>
    <p:sldId id="424" r:id="rId16"/>
    <p:sldId id="425" r:id="rId17"/>
    <p:sldId id="428" r:id="rId18"/>
    <p:sldId id="401" r:id="rId19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BFF8E92-3EC4-41AC-8BDA-44B0177805AA}">
          <p14:sldIdLst>
            <p14:sldId id="256"/>
            <p14:sldId id="415"/>
            <p14:sldId id="417"/>
            <p14:sldId id="422"/>
            <p14:sldId id="423"/>
            <p14:sldId id="421"/>
            <p14:sldId id="418"/>
            <p14:sldId id="419"/>
            <p14:sldId id="432"/>
            <p14:sldId id="427"/>
            <p14:sldId id="429"/>
            <p14:sldId id="430"/>
            <p14:sldId id="426"/>
            <p14:sldId id="424"/>
            <p14:sldId id="425"/>
            <p14:sldId id="428"/>
            <p14:sldId id="4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4B4A"/>
    <a:srgbClr val="DE6126"/>
    <a:srgbClr val="FF9933"/>
    <a:srgbClr val="FFAD09"/>
    <a:srgbClr val="DE6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7" autoAdjust="0"/>
    <p:restoredTop sz="80268" autoAdjust="0"/>
  </p:normalViewPr>
  <p:slideViewPr>
    <p:cSldViewPr snapToGrid="0">
      <p:cViewPr varScale="1">
        <p:scale>
          <a:sx n="74" d="100"/>
          <a:sy n="74" d="100"/>
        </p:scale>
        <p:origin x="115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7"/>
    </p:cViewPr>
  </p:sorterViewPr>
  <p:notesViewPr>
    <p:cSldViewPr snapToGrid="0">
      <p:cViewPr varScale="1">
        <p:scale>
          <a:sx n="48" d="100"/>
          <a:sy n="48" d="100"/>
        </p:scale>
        <p:origin x="2592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0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D1B66965-0D7A-4231-98C9-EED620B650A9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683ADD9C-01C8-47C6-926B-40411645D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661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9779"/>
          </a:xfrm>
          <a:prstGeom prst="rect">
            <a:avLst/>
          </a:prstGeom>
        </p:spPr>
        <p:txBody>
          <a:bodyPr vert="horz" lIns="93927" tIns="46963" rIns="93927" bIns="4696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1"/>
            <a:ext cx="3066733" cy="469779"/>
          </a:xfrm>
          <a:prstGeom prst="rect">
            <a:avLst/>
          </a:prstGeom>
        </p:spPr>
        <p:txBody>
          <a:bodyPr vert="horz" lIns="93927" tIns="46963" rIns="93927" bIns="46963" rtlCol="0"/>
          <a:lstStyle>
            <a:lvl1pPr algn="r">
              <a:defRPr sz="1200"/>
            </a:lvl1pPr>
          </a:lstStyle>
          <a:p>
            <a:fld id="{1489F5A9-57FA-4985-8BD7-9A816CC9BC26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27" tIns="46963" rIns="93927" bIns="4696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27" tIns="46963" rIns="93927" bIns="4696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8"/>
          </a:xfrm>
          <a:prstGeom prst="rect">
            <a:avLst/>
          </a:prstGeom>
        </p:spPr>
        <p:txBody>
          <a:bodyPr vert="horz" lIns="93927" tIns="46963" rIns="93927" bIns="4696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8"/>
          </a:xfrm>
          <a:prstGeom prst="rect">
            <a:avLst/>
          </a:prstGeom>
        </p:spPr>
        <p:txBody>
          <a:bodyPr vert="horz" lIns="93927" tIns="46963" rIns="93927" bIns="46963" rtlCol="0" anchor="b"/>
          <a:lstStyle>
            <a:lvl1pPr algn="r">
              <a:defRPr sz="1200"/>
            </a:lvl1pPr>
          </a:lstStyle>
          <a:p>
            <a:fld id="{A706B559-D96B-49B2-8A03-387C070163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13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8663" y="1169988"/>
            <a:ext cx="5619750" cy="3160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6B559-D96B-49B2-8A03-387C0701633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90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357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06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460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2549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532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3563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19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37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34968" indent="-230452" defTabSz="4609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95872" indent="-230452" defTabSz="4609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56775" indent="-230452" defTabSz="4609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17678" indent="-230452" defTabSz="4609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21807" eaLnBrk="1" hangingPunct="1">
              <a:defRPr/>
            </a:pPr>
            <a:fld id="{9EEB33D0-24B4-4ED0-9A10-1E309E780FB7}" type="slidenum">
              <a:rPr lang="en-US" altLang="en-US" sz="1800" kern="0">
                <a:latin typeface="Calibri" panose="020F0502020204030204" pitchFamily="34" charset="0"/>
              </a:rPr>
              <a:pPr defTabSz="921807" eaLnBrk="1" hangingPunct="1">
                <a:defRPr/>
              </a:pPr>
              <a:t>17</a:t>
            </a:fld>
            <a:endParaRPr lang="en-US" altLang="en-US" sz="18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16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358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227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055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911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94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938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40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723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1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2001"/>
            <a:ext cx="2925319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5/22/14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5/22/14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5/22/14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6F5EF-7419-4EC0-8F49-A8C3772DB0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4663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E2AEA-2B30-427A-BC6C-C74AB84809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6696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85262-2699-4D32-9ED5-096CAA3B5B3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2021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04E0C-1120-4F47-8B08-34DB0248BD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033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6CA15-9E54-41F9-A6D2-B2707BA8309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6533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CEA6E-A02F-46F6-A332-D9FE45B11C9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9443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82ECC-1291-4FFC-8B91-47A42A821E6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63724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B76BF-58E8-4370-99BE-74D580A5B0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171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93631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6/10/14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8863" y="6356351"/>
            <a:ext cx="5911517" cy="365125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Forecast5 Analytics, Inc. Copyright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F4304-E03F-40B5-BAF0-63A41EA8D6F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1800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0F829-8DC0-4250-8FC2-7A6E62D15AB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8932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3D057-9DBD-420D-BB9A-404C2973ECB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37955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85DAB-A756-4D56-85FA-C0A63C14A52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516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6/10/14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8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5/22/14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5/22/14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5/22/14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5/22/14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5" y="767419"/>
            <a:ext cx="8115231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5/22/14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2" y="6356352"/>
            <a:ext cx="5911517" cy="365125"/>
          </a:xfrm>
        </p:spPr>
        <p:txBody>
          <a:bodyPr/>
          <a:lstStyle/>
          <a:p>
            <a:r>
              <a:rPr lang="en-US" dirty="0"/>
              <a:t>Forecast5 Analytics, Inc. Copyright 2014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758952"/>
            <a:ext cx="3443591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9"/>
            <a:ext cx="2947483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5/22/14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2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Forecast5 Analytics, Inc. Copyright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7" y="6356352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447DD867-73B5-4B98-A0C0-DABFD524081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33994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8870" y="1294317"/>
            <a:ext cx="7315200" cy="2331459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 2021 Budget Certification</a:t>
            </a:r>
            <a:endParaRPr lang="en-US" sz="72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352" y="1961606"/>
            <a:ext cx="2581477" cy="49844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579" y="6356351"/>
            <a:ext cx="2477421" cy="365126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Forecast5 Analytics, Inc. Copyright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6" descr="http://www.ia-sb.org/images/iasbuploads/Combined_Digit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016" y="3429000"/>
            <a:ext cx="1726148" cy="1398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89580" y="4022246"/>
            <a:ext cx="8913780" cy="16178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b="1" dirty="0">
                <a:solidFill>
                  <a:schemeClr val="bg1"/>
                </a:solidFill>
              </a:rPr>
              <a:t>Informing the Public</a:t>
            </a: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62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336638" y="0"/>
            <a:ext cx="11483788" cy="1277472"/>
          </a:xfrm>
          <a:solidFill>
            <a:srgbClr val="DE6026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Property Tax Projections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82E4BA5-D699-4FB2-97B3-CA871A809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478170"/>
              </p:ext>
            </p:extLst>
          </p:nvPr>
        </p:nvGraphicFramePr>
        <p:xfrm>
          <a:off x="656823" y="1700011"/>
          <a:ext cx="10740979" cy="4121238"/>
        </p:xfrm>
        <a:graphic>
          <a:graphicData uri="http://schemas.openxmlformats.org/drawingml/2006/table">
            <a:tbl>
              <a:tblPr/>
              <a:tblGrid>
                <a:gridCol w="3800059">
                  <a:extLst>
                    <a:ext uri="{9D8B030D-6E8A-4147-A177-3AD203B41FA5}">
                      <a16:colId xmlns:a16="http://schemas.microsoft.com/office/drawing/2014/main" val="87706148"/>
                    </a:ext>
                  </a:extLst>
                </a:gridCol>
                <a:gridCol w="1156820">
                  <a:extLst>
                    <a:ext uri="{9D8B030D-6E8A-4147-A177-3AD203B41FA5}">
                      <a16:colId xmlns:a16="http://schemas.microsoft.com/office/drawing/2014/main" val="7121720"/>
                    </a:ext>
                  </a:extLst>
                </a:gridCol>
                <a:gridCol w="1156820">
                  <a:extLst>
                    <a:ext uri="{9D8B030D-6E8A-4147-A177-3AD203B41FA5}">
                      <a16:colId xmlns:a16="http://schemas.microsoft.com/office/drawing/2014/main" val="1665275697"/>
                    </a:ext>
                  </a:extLst>
                </a:gridCol>
                <a:gridCol w="1156820">
                  <a:extLst>
                    <a:ext uri="{9D8B030D-6E8A-4147-A177-3AD203B41FA5}">
                      <a16:colId xmlns:a16="http://schemas.microsoft.com/office/drawing/2014/main" val="1612822046"/>
                    </a:ext>
                  </a:extLst>
                </a:gridCol>
                <a:gridCol w="1156820">
                  <a:extLst>
                    <a:ext uri="{9D8B030D-6E8A-4147-A177-3AD203B41FA5}">
                      <a16:colId xmlns:a16="http://schemas.microsoft.com/office/drawing/2014/main" val="1501113666"/>
                    </a:ext>
                  </a:extLst>
                </a:gridCol>
                <a:gridCol w="1156820">
                  <a:extLst>
                    <a:ext uri="{9D8B030D-6E8A-4147-A177-3AD203B41FA5}">
                      <a16:colId xmlns:a16="http://schemas.microsoft.com/office/drawing/2014/main" val="767637138"/>
                    </a:ext>
                  </a:extLst>
                </a:gridCol>
                <a:gridCol w="1156820">
                  <a:extLst>
                    <a:ext uri="{9D8B030D-6E8A-4147-A177-3AD203B41FA5}">
                      <a16:colId xmlns:a16="http://schemas.microsoft.com/office/drawing/2014/main" val="1425636731"/>
                    </a:ext>
                  </a:extLst>
                </a:gridCol>
              </a:tblGrid>
              <a:tr h="42871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Property Tax Projections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351360"/>
                  </a:ext>
                </a:extLst>
              </a:tr>
              <a:tr h="34574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Red Oak Community School District │ Red Oak FY21 Certified Budget-Deb Drey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05692"/>
                  </a:ext>
                </a:extLst>
              </a:tr>
              <a:tr h="58084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By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197353"/>
                  </a:ext>
                </a:extLst>
              </a:tr>
              <a:tr h="3457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Change FY20 to FY21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302534"/>
                  </a:ext>
                </a:extLst>
              </a:tr>
              <a:tr h="3457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GENERAL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-1.2201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986394"/>
                  </a:ext>
                </a:extLst>
              </a:tr>
              <a:tr h="3457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MANAGEMENT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0.7316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1.0015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887226"/>
                  </a:ext>
                </a:extLst>
              </a:tr>
              <a:tr h="3457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PUBLIC EDU. RECREATION LEVY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953429"/>
                  </a:ext>
                </a:extLst>
              </a:tr>
              <a:tr h="3457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LIBRARY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143304"/>
                  </a:ext>
                </a:extLst>
              </a:tr>
              <a:tr h="3457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PHYSICAL PLANT &amp; EQUIPMENT LEVY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-0.0181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9156210"/>
                  </a:ext>
                </a:extLst>
              </a:tr>
              <a:tr h="3457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DEBT SERVICE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0.6774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0.0874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245415"/>
                  </a:ext>
                </a:extLst>
              </a:tr>
              <a:tr h="3457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14.2844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Calibri" panose="020F0502020204030204" pitchFamily="34" charset="0"/>
                        </a:rPr>
                        <a:t>-0.1492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394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415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356418" y="0"/>
            <a:ext cx="11483788" cy="1277472"/>
          </a:xfrm>
          <a:solidFill>
            <a:srgbClr val="DE6026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Fund Property Tax Projections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83E863-14F0-49CE-AAD2-B6995B264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96589"/>
              </p:ext>
            </p:extLst>
          </p:nvPr>
        </p:nvGraphicFramePr>
        <p:xfrm>
          <a:off x="746976" y="1764405"/>
          <a:ext cx="10573554" cy="4443214"/>
        </p:xfrm>
        <a:graphic>
          <a:graphicData uri="http://schemas.openxmlformats.org/drawingml/2006/table">
            <a:tbl>
              <a:tblPr/>
              <a:tblGrid>
                <a:gridCol w="4767830">
                  <a:extLst>
                    <a:ext uri="{9D8B030D-6E8A-4147-A177-3AD203B41FA5}">
                      <a16:colId xmlns:a16="http://schemas.microsoft.com/office/drawing/2014/main" val="1266264918"/>
                    </a:ext>
                  </a:extLst>
                </a:gridCol>
                <a:gridCol w="1451431">
                  <a:extLst>
                    <a:ext uri="{9D8B030D-6E8A-4147-A177-3AD203B41FA5}">
                      <a16:colId xmlns:a16="http://schemas.microsoft.com/office/drawing/2014/main" val="1975056730"/>
                    </a:ext>
                  </a:extLst>
                </a:gridCol>
                <a:gridCol w="1451431">
                  <a:extLst>
                    <a:ext uri="{9D8B030D-6E8A-4147-A177-3AD203B41FA5}">
                      <a16:colId xmlns:a16="http://schemas.microsoft.com/office/drawing/2014/main" val="249910512"/>
                    </a:ext>
                  </a:extLst>
                </a:gridCol>
                <a:gridCol w="1451431">
                  <a:extLst>
                    <a:ext uri="{9D8B030D-6E8A-4147-A177-3AD203B41FA5}">
                      <a16:colId xmlns:a16="http://schemas.microsoft.com/office/drawing/2014/main" val="2080025029"/>
                    </a:ext>
                  </a:extLst>
                </a:gridCol>
                <a:gridCol w="1451431">
                  <a:extLst>
                    <a:ext uri="{9D8B030D-6E8A-4147-A177-3AD203B41FA5}">
                      <a16:colId xmlns:a16="http://schemas.microsoft.com/office/drawing/2014/main" val="3900224765"/>
                    </a:ext>
                  </a:extLst>
                </a:gridCol>
              </a:tblGrid>
              <a:tr h="46221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General Fund Tax Dollars Breakdown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627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755555"/>
                  </a:ext>
                </a:extLst>
              </a:tr>
              <a:tr h="37275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Red Oak Community School District │ Red Oak FY21 Certified Budget-Deb Drey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373400"/>
                  </a:ext>
                </a:extLst>
              </a:tr>
              <a:tr h="62622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General Fund Tax Dollars Makeup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83520"/>
                  </a:ext>
                </a:extLst>
              </a:tr>
              <a:tr h="372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Certification Area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Change FY20 to FY21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542972"/>
                  </a:ext>
                </a:extLst>
              </a:tr>
              <a:tr h="372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Uniform Levy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$1,998,267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$2,062,864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$2,021,902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-$40,962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3870275"/>
                  </a:ext>
                </a:extLst>
              </a:tr>
              <a:tr h="372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Additional Levy (Without Dropout Prevention &amp; Budget Guarantee)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$1,071,515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$1,061,344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$1,073,577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$12,233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6246626"/>
                  </a:ext>
                </a:extLst>
              </a:tr>
              <a:tr h="372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Budget Guarantee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$352,403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$87,544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-$87,544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2315294"/>
                  </a:ext>
                </a:extLst>
              </a:tr>
              <a:tr h="372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Dropout Prevention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$318,139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$341,744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$316,478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-$25,266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550219"/>
                  </a:ext>
                </a:extLst>
              </a:tr>
              <a:tr h="372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Cash Reserve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$554,304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$341,443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-$341,443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047499"/>
                  </a:ext>
                </a:extLst>
              </a:tr>
              <a:tr h="372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Instructional Support Levy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$105,604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$80,502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$26,862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-$53,640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6674837"/>
                  </a:ext>
                </a:extLst>
              </a:tr>
              <a:tr h="3727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$4,400,232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$3,975,441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$3,438,819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-$536,622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824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221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313487" y="0"/>
            <a:ext cx="11483788" cy="1277472"/>
          </a:xfrm>
          <a:solidFill>
            <a:srgbClr val="DE6026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Fund Property Tax Projections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D8A345B-977C-4462-9368-6FA518F34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260527"/>
              </p:ext>
            </p:extLst>
          </p:nvPr>
        </p:nvGraphicFramePr>
        <p:xfrm>
          <a:off x="643943" y="1841679"/>
          <a:ext cx="10869767" cy="4069722"/>
        </p:xfrm>
        <a:graphic>
          <a:graphicData uri="http://schemas.openxmlformats.org/drawingml/2006/table">
            <a:tbl>
              <a:tblPr/>
              <a:tblGrid>
                <a:gridCol w="4901399">
                  <a:extLst>
                    <a:ext uri="{9D8B030D-6E8A-4147-A177-3AD203B41FA5}">
                      <a16:colId xmlns:a16="http://schemas.microsoft.com/office/drawing/2014/main" val="3705179670"/>
                    </a:ext>
                  </a:extLst>
                </a:gridCol>
                <a:gridCol w="1492092">
                  <a:extLst>
                    <a:ext uri="{9D8B030D-6E8A-4147-A177-3AD203B41FA5}">
                      <a16:colId xmlns:a16="http://schemas.microsoft.com/office/drawing/2014/main" val="527839978"/>
                    </a:ext>
                  </a:extLst>
                </a:gridCol>
                <a:gridCol w="1492092">
                  <a:extLst>
                    <a:ext uri="{9D8B030D-6E8A-4147-A177-3AD203B41FA5}">
                      <a16:colId xmlns:a16="http://schemas.microsoft.com/office/drawing/2014/main" val="3631868565"/>
                    </a:ext>
                  </a:extLst>
                </a:gridCol>
                <a:gridCol w="1492092">
                  <a:extLst>
                    <a:ext uri="{9D8B030D-6E8A-4147-A177-3AD203B41FA5}">
                      <a16:colId xmlns:a16="http://schemas.microsoft.com/office/drawing/2014/main" val="4082599341"/>
                    </a:ext>
                  </a:extLst>
                </a:gridCol>
                <a:gridCol w="1492092">
                  <a:extLst>
                    <a:ext uri="{9D8B030D-6E8A-4147-A177-3AD203B41FA5}">
                      <a16:colId xmlns:a16="http://schemas.microsoft.com/office/drawing/2014/main" val="1491143408"/>
                    </a:ext>
                  </a:extLst>
                </a:gridCol>
              </a:tblGrid>
              <a:tr h="42335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General Fund Tax Rate Breakdown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627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556496"/>
                  </a:ext>
                </a:extLst>
              </a:tr>
              <a:tr h="3414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Red Oak Community School District │ Red Oak FY21 Certified Budget-Deb Drey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013891"/>
                  </a:ext>
                </a:extLst>
              </a:tr>
              <a:tr h="57358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General Fund Tax Rate Makeup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074693"/>
                  </a:ext>
                </a:extLst>
              </a:tr>
              <a:tr h="3414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Certification Area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Change FY20 to FY21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919156"/>
                  </a:ext>
                </a:extLst>
              </a:tr>
              <a:tr h="3414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Uniform Levy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$5.4000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$5.4000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$5.4000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24793"/>
                  </a:ext>
                </a:extLst>
              </a:tr>
              <a:tr h="3414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Additional Levy (Without Dropout Prevention &amp; Budget Guarantee)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$2.8956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$2.7783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$2.8673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$0.0890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2447323"/>
                  </a:ext>
                </a:extLst>
              </a:tr>
              <a:tr h="3414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Budget Guarantee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$0.9523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$0.2292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-$0.2292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1563807"/>
                  </a:ext>
                </a:extLst>
              </a:tr>
              <a:tr h="3414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Dropout Prevention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$0.8597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$0.8946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$0.8452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-$0.0494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161265"/>
                  </a:ext>
                </a:extLst>
              </a:tr>
              <a:tr h="3414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Cash Reserve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$1.4979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$0.8938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$0.0000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-$0.8938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452437"/>
                  </a:ext>
                </a:extLst>
              </a:tr>
              <a:tr h="3414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Instructional Support Levy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$0.2797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$0.2075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$0.0708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-$0.1367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850178"/>
                  </a:ext>
                </a:extLst>
              </a:tr>
              <a:tr h="3414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$11.8852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$10.4033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$9.1833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-$1.2201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180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744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0" y="914399"/>
            <a:ext cx="3398250" cy="4370295"/>
          </a:xfrm>
          <a:solidFill>
            <a:srgbClr val="DE6026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we approving for certification?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41AF69-64FF-4EAE-9692-E06555B3FACC}"/>
              </a:ext>
            </a:extLst>
          </p:cNvPr>
          <p:cNvSpPr txBox="1"/>
          <p:nvPr/>
        </p:nvSpPr>
        <p:spPr>
          <a:xfrm>
            <a:off x="9517893" y="2314716"/>
            <a:ext cx="2232488" cy="156966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Actual Publication Form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FC8B7CC-8864-49A2-A6BE-31D6342C33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902672"/>
              </p:ext>
            </p:extLst>
          </p:nvPr>
        </p:nvGraphicFramePr>
        <p:xfrm>
          <a:off x="4056845" y="708337"/>
          <a:ext cx="3940934" cy="5434912"/>
        </p:xfrm>
        <a:graphic>
          <a:graphicData uri="http://schemas.openxmlformats.org/drawingml/2006/table">
            <a:tbl>
              <a:tblPr/>
              <a:tblGrid>
                <a:gridCol w="1526963">
                  <a:extLst>
                    <a:ext uri="{9D8B030D-6E8A-4147-A177-3AD203B41FA5}">
                      <a16:colId xmlns:a16="http://schemas.microsoft.com/office/drawing/2014/main" val="3855292285"/>
                    </a:ext>
                  </a:extLst>
                </a:gridCol>
                <a:gridCol w="142874">
                  <a:extLst>
                    <a:ext uri="{9D8B030D-6E8A-4147-A177-3AD203B41FA5}">
                      <a16:colId xmlns:a16="http://schemas.microsoft.com/office/drawing/2014/main" val="4008757131"/>
                    </a:ext>
                  </a:extLst>
                </a:gridCol>
                <a:gridCol w="634002">
                  <a:extLst>
                    <a:ext uri="{9D8B030D-6E8A-4147-A177-3AD203B41FA5}">
                      <a16:colId xmlns:a16="http://schemas.microsoft.com/office/drawing/2014/main" val="3984221514"/>
                    </a:ext>
                  </a:extLst>
                </a:gridCol>
                <a:gridCol w="634002">
                  <a:extLst>
                    <a:ext uri="{9D8B030D-6E8A-4147-A177-3AD203B41FA5}">
                      <a16:colId xmlns:a16="http://schemas.microsoft.com/office/drawing/2014/main" val="3718164846"/>
                    </a:ext>
                  </a:extLst>
                </a:gridCol>
                <a:gridCol w="634002">
                  <a:extLst>
                    <a:ext uri="{9D8B030D-6E8A-4147-A177-3AD203B41FA5}">
                      <a16:colId xmlns:a16="http://schemas.microsoft.com/office/drawing/2014/main" val="3402674168"/>
                    </a:ext>
                  </a:extLst>
                </a:gridCol>
                <a:gridCol w="369091">
                  <a:extLst>
                    <a:ext uri="{9D8B030D-6E8A-4147-A177-3AD203B41FA5}">
                      <a16:colId xmlns:a16="http://schemas.microsoft.com/office/drawing/2014/main" val="3385796138"/>
                    </a:ext>
                  </a:extLst>
                </a:gridCol>
              </a:tblGrid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Department of Management - Form S-PB-6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04835"/>
                  </a:ext>
                </a:extLst>
              </a:tr>
              <a:tr h="7938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effectLst/>
                          <a:latin typeface="Times New Roman" panose="02020603050405020304" pitchFamily="18" charset="0"/>
                        </a:rPr>
                        <a:t>NOTICE OF PUBLIC HEARING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315428"/>
                  </a:ext>
                </a:extLst>
              </a:tr>
              <a:tr h="7938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effectLst/>
                          <a:latin typeface="Times New Roman" panose="02020603050405020304" pitchFamily="18" charset="0"/>
                        </a:rPr>
                        <a:t>Proposed Red Oak School Budget Summary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116713"/>
                  </a:ext>
                </a:extLst>
              </a:tr>
              <a:tr h="7938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effectLst/>
                          <a:latin typeface="Times New Roman" panose="02020603050405020304" pitchFamily="18" charset="0"/>
                        </a:rPr>
                        <a:t>Fiscal Year 2020-2021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395303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316327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Location of Public Hearing: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Date of Hearing: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Time of Hearing: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858231"/>
                  </a:ext>
                </a:extLst>
              </a:tr>
              <a:tr h="103545">
                <a:tc rowSpan="3" gridSpan="3">
                  <a:txBody>
                    <a:bodyPr/>
                    <a:lstStyle/>
                    <a:p>
                      <a:pPr algn="ctr" fontAlgn="t"/>
                      <a:r>
                        <a:rPr lang="en-US" sz="500" b="0" i="0" u="none" strike="noStrike">
                          <a:effectLst/>
                          <a:latin typeface="Times New Roman" panose="02020603050405020304" pitchFamily="18" charset="0"/>
                        </a:rPr>
                        <a:t>Inman Elementary School Cafeteria  900 Inman Drive, Red Oak IA 51566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436404"/>
                  </a:ext>
                </a:extLst>
              </a:tr>
              <a:tr h="10354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 panose="02020603050405020304" pitchFamily="18" charset="0"/>
                        </a:rPr>
                        <a:t>03/23/20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effectLst/>
                          <a:latin typeface="Times New Roman" panose="02020603050405020304" pitchFamily="18" charset="0"/>
                        </a:rPr>
                        <a:t>7:05 p.m.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903226"/>
                  </a:ext>
                </a:extLst>
              </a:tr>
              <a:tr h="11648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500" b="0" i="0" u="none" strike="noStrike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217719"/>
                  </a:ext>
                </a:extLst>
              </a:tr>
              <a:tr h="7938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The Board of Directors will conduct a public hearing on the proposed 2020/21 school budget at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803849"/>
                  </a:ext>
                </a:extLst>
              </a:tr>
              <a:tr h="7938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the above-noted location and time.  At the hearing, any resident or taxpayer may present objections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563868"/>
                  </a:ext>
                </a:extLst>
              </a:tr>
              <a:tr h="7938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to, or arguments in favor of, any part of the proposed budget.  This notice represents a summary of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8060472"/>
                  </a:ext>
                </a:extLst>
              </a:tr>
              <a:tr h="79386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the supporting detail of revenues and expenditures on file with the district secretary.  A copy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5891556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of the details will be furnished upon request.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620628"/>
                  </a:ext>
                </a:extLst>
              </a:tr>
              <a:tr h="165242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effectLst/>
                          <a:latin typeface="Times New Roman" panose="02020603050405020304" pitchFamily="18" charset="0"/>
                        </a:rPr>
                        <a:t>Budget 2021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effectLst/>
                          <a:latin typeface="Times New Roman" panose="02020603050405020304" pitchFamily="18" charset="0"/>
                        </a:rPr>
                        <a:t>Re-est. 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effectLst/>
                          <a:latin typeface="Times New Roman" panose="02020603050405020304" pitchFamily="18" charset="0"/>
                        </a:rPr>
                        <a:t>Actual 2019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effectLst/>
                          <a:latin typeface="Times New Roman" panose="02020603050405020304" pitchFamily="18" charset="0"/>
                        </a:rPr>
                        <a:t>Avg %19-21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707241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Taxes Levied on Property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5,637,377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5,803,736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5,542,696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113302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Utility Replacement Excise Tax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177,826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190,526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188,023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-2.7%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1864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Income Surtaxes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514,827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514,565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358,912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19.8%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933328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Tuition\Transportation Received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411,816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405,886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400,042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095149498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Earnings on Investments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219,721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216,824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425,794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361780557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Nutrition Program Sales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129,267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127,356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124,859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739185839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Student Activities and Sales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309,816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305,249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299,279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035954560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Other Revenues from Local Sources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209,267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206,205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203,044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22216138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Revenue from Intermediary Sources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638851289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State Foundation Aid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7,229,512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6,803,018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6,869,970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675041334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Instructional Support State Aid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874840196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Other State Sources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1,267,356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1,248,940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1,221,489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931816071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Commercial &amp; Industrial State Replacement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122,051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109,500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113,193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173909150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Title 1 Grants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315,434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315,434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327,009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110520512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IDEA and Other Federal Sources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676,731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667,374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656,626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169870191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Total Revenues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17,221,001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16,914,613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16,730,936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018609474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General Long-Term Debt Proceeds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33,650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20,553,342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983144249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Transfers In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799,354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787,541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772,099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110946329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Proceeds of Fixed Asset Dispositions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67542598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Special Items/Upward Adjustments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728990751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Total Revenues &amp; Other Sources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18,020,355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17,735,804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38,056,377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856289303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Beginning Fund Balance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10,770,855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17,771,814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16,042,721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614282246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effectLst/>
                          <a:latin typeface="Times New Roman" panose="02020603050405020304" pitchFamily="18" charset="0"/>
                        </a:rPr>
                        <a:t> Total Resources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28,791,210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35,507,618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54,099,098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171696431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472704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effectLst/>
                          <a:latin typeface="Times New Roman" panose="02020603050405020304" pitchFamily="18" charset="0"/>
                        </a:rPr>
                        <a:t> *Instruction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8,871,267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9,207,203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8,818,306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710567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Student Support Services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352,864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331,457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355,433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513050821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Instructional Staff Support Services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983,564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929,778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1,022,192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286744542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General Administration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468,280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696,377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450,078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145015706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School Administration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587,897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531,952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564,052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41214092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Business &amp; Central Administration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230,439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226,154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228,416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354924628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Plant Operation and Maintenance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1,180,876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1,162,012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1,158,228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798618574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Student Transportation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312,509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309,648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347,845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145403716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This row is intentionally left blank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261145484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effectLst/>
                          <a:latin typeface="Times New Roman" panose="02020603050405020304" pitchFamily="18" charset="0"/>
                        </a:rPr>
                        <a:t> *Total Support Services (lines 25-32)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32A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4,116,429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4,187,378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4,126,244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-0.1%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3045794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effectLst/>
                          <a:latin typeface="Times New Roman" panose="02020603050405020304" pitchFamily="18" charset="0"/>
                        </a:rPr>
                        <a:t> *Noninstructional Programs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834,717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824,599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661,377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12.3%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856691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Facilities Acquisition and Construction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19,848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2,119,386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19,848,787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215236081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Debt Service (Principal, interest, fiscal charges)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1,548,002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1,530,506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1,601,751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542081657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 AEA Support - Direct to AEA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485,426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480,081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481,501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535945138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effectLst/>
                          <a:latin typeface="Times New Roman" panose="02020603050405020304" pitchFamily="18" charset="0"/>
                        </a:rPr>
                        <a:t> *Total Other Expenditures (lines 34-36)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36A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2,053,276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4,129,973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21,932,039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-69.4%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270080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Total Expenditures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15,875,689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18,349,153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35,537,966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87034417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Transfers Out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6,370,132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789,318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540399700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Other Uses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17,740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17,478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799479125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Total Expenditures, Transfers Out &amp; Other Uses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15,893,429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24,736,763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36,327,284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094971415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Ending Fund Balance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12,897,781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10,770,855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17,771,814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041237911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effectLst/>
                          <a:latin typeface="Times New Roman" panose="02020603050405020304" pitchFamily="18" charset="0"/>
                        </a:rPr>
                        <a:t>Total Requirements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28,791,210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35,507,618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54,099,098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13762318"/>
                  </a:ext>
                </a:extLst>
              </a:tr>
              <a:tr h="793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Proposed Property Tax Rate (per $1,000 taxable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949488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valuation)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15.45727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08923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30354"/>
                  </a:ext>
                </a:extLst>
              </a:tr>
              <a:tr h="103545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1739701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3415782"/>
                  </a:ext>
                </a:extLst>
              </a:tr>
              <a:tr h="79386"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615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209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9151170" y="0"/>
            <a:ext cx="3026197" cy="3966882"/>
          </a:xfrm>
          <a:solidFill>
            <a:srgbClr val="DE6026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we approving for certification?</a:t>
            </a:r>
            <a:b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Revenues (Resources)</a:t>
            </a:r>
          </a:p>
        </p:txBody>
      </p:sp>
      <p:sp>
        <p:nvSpPr>
          <p:cNvPr id="33" name="Right Brace 32">
            <a:extLst>
              <a:ext uri="{FF2B5EF4-FFF2-40B4-BE49-F238E27FC236}">
                <a16:creationId xmlns:a16="http://schemas.microsoft.com/office/drawing/2014/main" id="{3F8AE3D2-4F17-4CC0-9371-E7F83D235DC6}"/>
              </a:ext>
            </a:extLst>
          </p:cNvPr>
          <p:cNvSpPr/>
          <p:nvPr/>
        </p:nvSpPr>
        <p:spPr>
          <a:xfrm>
            <a:off x="8341815" y="1966354"/>
            <a:ext cx="1302515" cy="4434851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B287450-23FC-42FF-81B8-A265A36C7117}"/>
              </a:ext>
            </a:extLst>
          </p:cNvPr>
          <p:cNvSpPr txBox="1"/>
          <p:nvPr/>
        </p:nvSpPr>
        <p:spPr>
          <a:xfrm>
            <a:off x="9431164" y="4355986"/>
            <a:ext cx="1824023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Revenues (Resources)</a:t>
            </a:r>
          </a:p>
        </p:txBody>
      </p:sp>
      <p:sp>
        <p:nvSpPr>
          <p:cNvPr id="48" name="Right Brace 47">
            <a:extLst>
              <a:ext uri="{FF2B5EF4-FFF2-40B4-BE49-F238E27FC236}">
                <a16:creationId xmlns:a16="http://schemas.microsoft.com/office/drawing/2014/main" id="{507CFC37-06E5-4E08-A48C-932023E18DBC}"/>
              </a:ext>
            </a:extLst>
          </p:cNvPr>
          <p:cNvSpPr/>
          <p:nvPr/>
        </p:nvSpPr>
        <p:spPr>
          <a:xfrm rot="16200000">
            <a:off x="5729325" y="-142515"/>
            <a:ext cx="733350" cy="3499365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0F49A34-CAC1-45F9-9F20-0377E84D67F0}"/>
              </a:ext>
            </a:extLst>
          </p:cNvPr>
          <p:cNvSpPr txBox="1"/>
          <p:nvPr/>
        </p:nvSpPr>
        <p:spPr>
          <a:xfrm>
            <a:off x="5953033" y="1014005"/>
            <a:ext cx="136939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By Year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F2469DE-E3A1-4462-9B4D-EC59FBBFE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941932"/>
              </p:ext>
            </p:extLst>
          </p:nvPr>
        </p:nvGraphicFramePr>
        <p:xfrm>
          <a:off x="847658" y="393031"/>
          <a:ext cx="4191001" cy="1151890"/>
        </p:xfrm>
        <a:graphic>
          <a:graphicData uri="http://schemas.openxmlformats.org/drawingml/2006/table">
            <a:tbl>
              <a:tblPr/>
              <a:tblGrid>
                <a:gridCol w="1623854">
                  <a:extLst>
                    <a:ext uri="{9D8B030D-6E8A-4147-A177-3AD203B41FA5}">
                      <a16:colId xmlns:a16="http://schemas.microsoft.com/office/drawing/2014/main" val="124372726"/>
                    </a:ext>
                  </a:extLst>
                </a:gridCol>
                <a:gridCol w="151940">
                  <a:extLst>
                    <a:ext uri="{9D8B030D-6E8A-4147-A177-3AD203B41FA5}">
                      <a16:colId xmlns:a16="http://schemas.microsoft.com/office/drawing/2014/main" val="281036252"/>
                    </a:ext>
                  </a:extLst>
                </a:gridCol>
                <a:gridCol w="674232">
                  <a:extLst>
                    <a:ext uri="{9D8B030D-6E8A-4147-A177-3AD203B41FA5}">
                      <a16:colId xmlns:a16="http://schemas.microsoft.com/office/drawing/2014/main" val="2147163093"/>
                    </a:ext>
                  </a:extLst>
                </a:gridCol>
                <a:gridCol w="674232">
                  <a:extLst>
                    <a:ext uri="{9D8B030D-6E8A-4147-A177-3AD203B41FA5}">
                      <a16:colId xmlns:a16="http://schemas.microsoft.com/office/drawing/2014/main" val="192357619"/>
                    </a:ext>
                  </a:extLst>
                </a:gridCol>
                <a:gridCol w="674232">
                  <a:extLst>
                    <a:ext uri="{9D8B030D-6E8A-4147-A177-3AD203B41FA5}">
                      <a16:colId xmlns:a16="http://schemas.microsoft.com/office/drawing/2014/main" val="2128201892"/>
                    </a:ext>
                  </a:extLst>
                </a:gridCol>
                <a:gridCol w="392511">
                  <a:extLst>
                    <a:ext uri="{9D8B030D-6E8A-4147-A177-3AD203B41FA5}">
                      <a16:colId xmlns:a16="http://schemas.microsoft.com/office/drawing/2014/main" val="2445664204"/>
                    </a:ext>
                  </a:extLst>
                </a:gridCol>
              </a:tblGrid>
              <a:tr h="11684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Department of Management - Form S-PB-6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326739"/>
                  </a:ext>
                </a:extLst>
              </a:tr>
              <a:tr h="11684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imes New Roman" panose="02020603050405020304" pitchFamily="18" charset="0"/>
                        </a:rPr>
                        <a:t>NOTICE OF PUBLIC HEARING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336513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imes New Roman" panose="02020603050405020304" pitchFamily="18" charset="0"/>
                        </a:rPr>
                        <a:t>Proposed Red Oak School Budget Summary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5401258"/>
                  </a:ext>
                </a:extLst>
              </a:tr>
              <a:tr h="11684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imes New Roman" panose="02020603050405020304" pitchFamily="18" charset="0"/>
                        </a:rPr>
                        <a:t>Fiscal Year 2020-2021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0297"/>
                  </a:ext>
                </a:extLst>
              </a:tr>
              <a:tr h="116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930322"/>
                  </a:ext>
                </a:extLst>
              </a:tr>
              <a:tr h="116840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Location of Public Hearing: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Date of Hearing: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Time of Hearing: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513538"/>
                  </a:ext>
                </a:extLst>
              </a:tr>
              <a:tr h="152400">
                <a:tc rowSpan="3" gridSpan="3"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Inman Elementary School Cafeteria  900 Inman Drive, Red Oak IA 51566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311749"/>
                  </a:ext>
                </a:extLst>
              </a:tr>
              <a:tr h="1524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03/23/20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Times New Roman" panose="02020603050405020304" pitchFamily="18" charset="0"/>
                        </a:rPr>
                        <a:t>7:05 p.m.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367230"/>
                  </a:ext>
                </a:extLst>
              </a:tr>
              <a:tr h="17145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23939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ADA245F-253E-40B6-A133-E79610659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690668"/>
              </p:ext>
            </p:extLst>
          </p:nvPr>
        </p:nvGraphicFramePr>
        <p:xfrm>
          <a:off x="1350651" y="1771408"/>
          <a:ext cx="7147776" cy="4294536"/>
        </p:xfrm>
        <a:graphic>
          <a:graphicData uri="http://schemas.openxmlformats.org/drawingml/2006/table">
            <a:tbl>
              <a:tblPr/>
              <a:tblGrid>
                <a:gridCol w="2769495">
                  <a:extLst>
                    <a:ext uri="{9D8B030D-6E8A-4147-A177-3AD203B41FA5}">
                      <a16:colId xmlns:a16="http://schemas.microsoft.com/office/drawing/2014/main" val="44946168"/>
                    </a:ext>
                  </a:extLst>
                </a:gridCol>
                <a:gridCol w="259134">
                  <a:extLst>
                    <a:ext uri="{9D8B030D-6E8A-4147-A177-3AD203B41FA5}">
                      <a16:colId xmlns:a16="http://schemas.microsoft.com/office/drawing/2014/main" val="929528039"/>
                    </a:ext>
                  </a:extLst>
                </a:gridCol>
                <a:gridCol w="1149906">
                  <a:extLst>
                    <a:ext uri="{9D8B030D-6E8A-4147-A177-3AD203B41FA5}">
                      <a16:colId xmlns:a16="http://schemas.microsoft.com/office/drawing/2014/main" val="3306724410"/>
                    </a:ext>
                  </a:extLst>
                </a:gridCol>
                <a:gridCol w="1149906">
                  <a:extLst>
                    <a:ext uri="{9D8B030D-6E8A-4147-A177-3AD203B41FA5}">
                      <a16:colId xmlns:a16="http://schemas.microsoft.com/office/drawing/2014/main" val="3602013398"/>
                    </a:ext>
                  </a:extLst>
                </a:gridCol>
                <a:gridCol w="1149906">
                  <a:extLst>
                    <a:ext uri="{9D8B030D-6E8A-4147-A177-3AD203B41FA5}">
                      <a16:colId xmlns:a16="http://schemas.microsoft.com/office/drawing/2014/main" val="591764594"/>
                    </a:ext>
                  </a:extLst>
                </a:gridCol>
                <a:gridCol w="669429">
                  <a:extLst>
                    <a:ext uri="{9D8B030D-6E8A-4147-A177-3AD203B41FA5}">
                      <a16:colId xmlns:a16="http://schemas.microsoft.com/office/drawing/2014/main" val="3266328216"/>
                    </a:ext>
                  </a:extLst>
                </a:gridCol>
              </a:tblGrid>
              <a:tr h="356407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imes New Roman" panose="02020603050405020304" pitchFamily="18" charset="0"/>
                        </a:rPr>
                        <a:t>Budget 2021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imes New Roman" panose="02020603050405020304" pitchFamily="18" charset="0"/>
                        </a:rPr>
                        <a:t>Re-est. 2020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imes New Roman" panose="02020603050405020304" pitchFamily="18" charset="0"/>
                        </a:rPr>
                        <a:t>Actual 2019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imes New Roman" panose="02020603050405020304" pitchFamily="18" charset="0"/>
                        </a:rPr>
                        <a:t>Avg %19-21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096099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Taxes Levied on Property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5,637,377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5,803,736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5,542,696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023628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Utility Replacement Excise Tax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177,826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190,526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188,023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-2.7%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606936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Income Surtaxes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514,827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514,565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358,912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19.8%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850409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Tuition\Transportation Received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411,816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405,886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400,042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567513677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Earnings on Investments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219,721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216,824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425,794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749892945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Nutrition Program Sales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129,267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127,356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124,859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271005691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Student Activities and Sales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309,816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305,249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299,279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297178677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Other Revenues from Local Sources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209,267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206,205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203,044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193674750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Revenue from Intermediary Sources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56743355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State Foundation Aid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7,229,512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6,803,018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6,869,970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879148020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Instructional Support State Aid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95519755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Other State Sources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1,267,356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1,248,940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1,221,489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638473579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Commercial &amp; Industrial State Replacement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122,051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109,500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113,193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808489293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Title 1 Grants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315,434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315,434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327,009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229895338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IDEA and Other Federal Sources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676,731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667,374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656,626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643278229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Total Revenues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17,221,001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16,914,613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16,730,936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442565404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General Long-Term Debt Proceeds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33,650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20,553,342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321677788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Transfers In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799,354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787,541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772,099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164185023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Proceeds of Fixed Asset Dispositions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657254817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Special Items/Upward Adjustments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68388288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Total Revenues &amp; Other Sources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18,020,355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17,735,804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38,056,377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011466788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Beginning Fund Balance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10,770,855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17,771,814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16,042,721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63388063"/>
                  </a:ext>
                </a:extLst>
              </a:tr>
              <a:tr h="17122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Times New Roman" panose="02020603050405020304" pitchFamily="18" charset="0"/>
                        </a:rPr>
                        <a:t> Total Resources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28,791,210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35,507,618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54,099,098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710164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0933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18CCC82-EA97-46C2-8727-4328E3E8F3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542" y="1479050"/>
            <a:ext cx="8307558" cy="41258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567456" y="93168"/>
            <a:ext cx="11086897" cy="1359472"/>
          </a:xfrm>
          <a:solidFill>
            <a:srgbClr val="DE6026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we approving for certification?</a:t>
            </a:r>
            <a:b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Expenditures (Requirements)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A766A80-0041-45B3-94D7-60F3DB9A913F}"/>
              </a:ext>
            </a:extLst>
          </p:cNvPr>
          <p:cNvCxnSpPr>
            <a:cxnSpLocks/>
          </p:cNvCxnSpPr>
          <p:nvPr/>
        </p:nvCxnSpPr>
        <p:spPr>
          <a:xfrm>
            <a:off x="2805006" y="1978011"/>
            <a:ext cx="2550016" cy="0"/>
          </a:xfrm>
          <a:prstGeom prst="straightConnector1">
            <a:avLst/>
          </a:prstGeom>
          <a:ln w="76200">
            <a:solidFill>
              <a:srgbClr val="DE612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DA3E3C3-B4E7-4A91-BA25-840FC2F0BE01}"/>
              </a:ext>
            </a:extLst>
          </p:cNvPr>
          <p:cNvCxnSpPr>
            <a:cxnSpLocks/>
          </p:cNvCxnSpPr>
          <p:nvPr/>
        </p:nvCxnSpPr>
        <p:spPr>
          <a:xfrm>
            <a:off x="4616697" y="3850291"/>
            <a:ext cx="646061" cy="0"/>
          </a:xfrm>
          <a:prstGeom prst="straightConnector1">
            <a:avLst/>
          </a:prstGeom>
          <a:ln w="76200">
            <a:solidFill>
              <a:srgbClr val="DE612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9837386-2EC1-4E98-845C-F6EE1330DD74}"/>
              </a:ext>
            </a:extLst>
          </p:cNvPr>
          <p:cNvCxnSpPr>
            <a:cxnSpLocks/>
          </p:cNvCxnSpPr>
          <p:nvPr/>
        </p:nvCxnSpPr>
        <p:spPr>
          <a:xfrm>
            <a:off x="3944936" y="4071129"/>
            <a:ext cx="1428151" cy="0"/>
          </a:xfrm>
          <a:prstGeom prst="straightConnector1">
            <a:avLst/>
          </a:prstGeom>
          <a:ln w="76200">
            <a:solidFill>
              <a:srgbClr val="DE612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9D415E9-AB07-4246-A4C2-DC295F583433}"/>
              </a:ext>
            </a:extLst>
          </p:cNvPr>
          <p:cNvCxnSpPr>
            <a:cxnSpLocks/>
          </p:cNvCxnSpPr>
          <p:nvPr/>
        </p:nvCxnSpPr>
        <p:spPr>
          <a:xfrm>
            <a:off x="4791456" y="4914654"/>
            <a:ext cx="454684" cy="0"/>
          </a:xfrm>
          <a:prstGeom prst="straightConnector1">
            <a:avLst/>
          </a:prstGeom>
          <a:ln w="76200">
            <a:solidFill>
              <a:srgbClr val="DE612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DBB945A-EB72-4721-A391-86C486F02898}"/>
              </a:ext>
            </a:extLst>
          </p:cNvPr>
          <p:cNvCxnSpPr>
            <a:cxnSpLocks/>
          </p:cNvCxnSpPr>
          <p:nvPr/>
        </p:nvCxnSpPr>
        <p:spPr>
          <a:xfrm>
            <a:off x="3084576" y="5104005"/>
            <a:ext cx="2259100" cy="0"/>
          </a:xfrm>
          <a:prstGeom prst="straightConnector1">
            <a:avLst/>
          </a:prstGeom>
          <a:ln w="76200">
            <a:solidFill>
              <a:srgbClr val="DE612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0A4F07F-5301-458B-82CF-3A8116ED56FD}"/>
              </a:ext>
            </a:extLst>
          </p:cNvPr>
          <p:cNvCxnSpPr>
            <a:cxnSpLocks/>
          </p:cNvCxnSpPr>
          <p:nvPr/>
        </p:nvCxnSpPr>
        <p:spPr>
          <a:xfrm>
            <a:off x="4905662" y="6538914"/>
            <a:ext cx="586525" cy="0"/>
          </a:xfrm>
          <a:prstGeom prst="straightConnector1">
            <a:avLst/>
          </a:prstGeom>
          <a:ln w="76200">
            <a:solidFill>
              <a:srgbClr val="DE612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9E0CAE-B8DF-4619-93E6-F7386A704A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77441"/>
              </p:ext>
            </p:extLst>
          </p:nvPr>
        </p:nvGraphicFramePr>
        <p:xfrm>
          <a:off x="2131542" y="1891636"/>
          <a:ext cx="8354085" cy="4829839"/>
        </p:xfrm>
        <a:graphic>
          <a:graphicData uri="http://schemas.openxmlformats.org/drawingml/2006/table">
            <a:tbl>
              <a:tblPr/>
              <a:tblGrid>
                <a:gridCol w="3236891">
                  <a:extLst>
                    <a:ext uri="{9D8B030D-6E8A-4147-A177-3AD203B41FA5}">
                      <a16:colId xmlns:a16="http://schemas.microsoft.com/office/drawing/2014/main" val="1072778755"/>
                    </a:ext>
                  </a:extLst>
                </a:gridCol>
                <a:gridCol w="302867">
                  <a:extLst>
                    <a:ext uri="{9D8B030D-6E8A-4147-A177-3AD203B41FA5}">
                      <a16:colId xmlns:a16="http://schemas.microsoft.com/office/drawing/2014/main" val="1848783300"/>
                    </a:ext>
                  </a:extLst>
                </a:gridCol>
                <a:gridCol w="1343973">
                  <a:extLst>
                    <a:ext uri="{9D8B030D-6E8A-4147-A177-3AD203B41FA5}">
                      <a16:colId xmlns:a16="http://schemas.microsoft.com/office/drawing/2014/main" val="2658472354"/>
                    </a:ext>
                  </a:extLst>
                </a:gridCol>
                <a:gridCol w="1343973">
                  <a:extLst>
                    <a:ext uri="{9D8B030D-6E8A-4147-A177-3AD203B41FA5}">
                      <a16:colId xmlns:a16="http://schemas.microsoft.com/office/drawing/2014/main" val="3725278204"/>
                    </a:ext>
                  </a:extLst>
                </a:gridCol>
                <a:gridCol w="1343973">
                  <a:extLst>
                    <a:ext uri="{9D8B030D-6E8A-4147-A177-3AD203B41FA5}">
                      <a16:colId xmlns:a16="http://schemas.microsoft.com/office/drawing/2014/main" val="3901947438"/>
                    </a:ext>
                  </a:extLst>
                </a:gridCol>
                <a:gridCol w="782408">
                  <a:extLst>
                    <a:ext uri="{9D8B030D-6E8A-4147-A177-3AD203B41FA5}">
                      <a16:colId xmlns:a16="http://schemas.microsoft.com/office/drawing/2014/main" val="1420504642"/>
                    </a:ext>
                  </a:extLst>
                </a:gridCol>
              </a:tblGrid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Times New Roman" panose="02020603050405020304" pitchFamily="18" charset="0"/>
                        </a:rPr>
                        <a:t> *Instruction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8,871,267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9,207,203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8,818,306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944254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Student Support Services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352,864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331,457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355,433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174729204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Instructional Staff Support Services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983,564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929,778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1,022,192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956429741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General Administration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468,280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696,377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450,078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945222545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School Administration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587,897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531,952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564,052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574648012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Business &amp; Central Administration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230,439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226,154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228,416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848057896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Plant Operation and Maintenance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1,180,876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1,162,012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1,158,228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049757305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Student Transportation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312,509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309,648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347,845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555157339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This row is intentionally left blank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495945260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Times New Roman" panose="02020603050405020304" pitchFamily="18" charset="0"/>
                        </a:rPr>
                        <a:t> *Total Support Services (lines 25-32)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32A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4,116,429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4,187,378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4,126,244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-0.1%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015009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Times New Roman" panose="02020603050405020304" pitchFamily="18" charset="0"/>
                        </a:rPr>
                        <a:t> *Noninstructional Programs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834,717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824,599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661,377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12.3%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695158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Facilities Acquisition and Construction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19,848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2,119,386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19,848,787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07333725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Debt Service (Principal, interest, fiscal charges)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1,548,002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1,530,506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1,601,751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479878049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 AEA Support - Direct to AEA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485,426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480,081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481,501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016614783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Times New Roman" panose="02020603050405020304" pitchFamily="18" charset="0"/>
                        </a:rPr>
                        <a:t> *Total Other Expenditures (lines 34-36)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36A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2,053,276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4,129,973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21,932,039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-69.4%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086237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Total Expenditures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15,875,689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18,349,153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35,537,966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269128763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Transfers Out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6,370,132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789,318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061164054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Other Uses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17,740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17,478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619478421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Total Expenditures, Transfers Out &amp; Other Uses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15,893,429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24,736,763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36,327,284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758011975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Ending Fund Balance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12,897,781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10,770,855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17,771,814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706230852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Times New Roman" panose="02020603050405020304" pitchFamily="18" charset="0"/>
                        </a:rPr>
                        <a:t>Total Requirements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28,791,210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35,507,618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54,099,098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72854731"/>
                  </a:ext>
                </a:extLst>
              </a:tr>
              <a:tr h="20999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Proposed Property Tax Rate (per $1,000 taxable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827948"/>
                  </a:ext>
                </a:extLst>
              </a:tr>
              <a:tr h="209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valuation)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imes New Roman" panose="02020603050405020304" pitchFamily="18" charset="0"/>
                        </a:rPr>
                        <a:t>15.45727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426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230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567456" y="93168"/>
            <a:ext cx="11086897" cy="1359472"/>
          </a:xfrm>
          <a:solidFill>
            <a:srgbClr val="DE6026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we approving for certification?</a:t>
            </a:r>
            <a:b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Expenditures (Requirements)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85FDAE-44C0-45CF-9FC2-259D3C206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165270"/>
              </p:ext>
            </p:extLst>
          </p:nvPr>
        </p:nvGraphicFramePr>
        <p:xfrm>
          <a:off x="567455" y="2163651"/>
          <a:ext cx="10727315" cy="2768954"/>
        </p:xfrm>
        <a:graphic>
          <a:graphicData uri="http://schemas.openxmlformats.org/drawingml/2006/table">
            <a:tbl>
              <a:tblPr/>
              <a:tblGrid>
                <a:gridCol w="4837163">
                  <a:extLst>
                    <a:ext uri="{9D8B030D-6E8A-4147-A177-3AD203B41FA5}">
                      <a16:colId xmlns:a16="http://schemas.microsoft.com/office/drawing/2014/main" val="3033599557"/>
                    </a:ext>
                  </a:extLst>
                </a:gridCol>
                <a:gridCol w="1472538">
                  <a:extLst>
                    <a:ext uri="{9D8B030D-6E8A-4147-A177-3AD203B41FA5}">
                      <a16:colId xmlns:a16="http://schemas.microsoft.com/office/drawing/2014/main" val="1253198243"/>
                    </a:ext>
                  </a:extLst>
                </a:gridCol>
                <a:gridCol w="1472538">
                  <a:extLst>
                    <a:ext uri="{9D8B030D-6E8A-4147-A177-3AD203B41FA5}">
                      <a16:colId xmlns:a16="http://schemas.microsoft.com/office/drawing/2014/main" val="3445111956"/>
                    </a:ext>
                  </a:extLst>
                </a:gridCol>
                <a:gridCol w="1472538">
                  <a:extLst>
                    <a:ext uri="{9D8B030D-6E8A-4147-A177-3AD203B41FA5}">
                      <a16:colId xmlns:a16="http://schemas.microsoft.com/office/drawing/2014/main" val="2842548796"/>
                    </a:ext>
                  </a:extLst>
                </a:gridCol>
                <a:gridCol w="1472538">
                  <a:extLst>
                    <a:ext uri="{9D8B030D-6E8A-4147-A177-3AD203B41FA5}">
                      <a16:colId xmlns:a16="http://schemas.microsoft.com/office/drawing/2014/main" val="1782505429"/>
                    </a:ext>
                  </a:extLst>
                </a:gridCol>
              </a:tblGrid>
              <a:tr h="31900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Red Oak Community School District │ Red Oak FY21 Certified Budget-Deb Drey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91846"/>
                  </a:ext>
                </a:extLst>
              </a:tr>
              <a:tr h="5359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What Are We Certifying?  FY21 Requirements Only!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276785"/>
                  </a:ext>
                </a:extLst>
              </a:tr>
              <a:tr h="3190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Certification Area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2019 (Actual)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 (Re-Estimated)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 Certifying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Change FY20 to FY21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95180"/>
                  </a:ext>
                </a:extLst>
              </a:tr>
              <a:tr h="3190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 *Instruction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8,818,306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9,207,203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Calibri" panose="020F0502020204030204" pitchFamily="34" charset="0"/>
                        </a:rPr>
                        <a:t>8,871,267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-335,936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15230"/>
                  </a:ext>
                </a:extLst>
              </a:tr>
              <a:tr h="3190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 *Total Support Services (lines 25-32)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4,126,244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4,187,378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Calibri" panose="020F0502020204030204" pitchFamily="34" charset="0"/>
                        </a:rPr>
                        <a:t>4,116,429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-70,949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9976190"/>
                  </a:ext>
                </a:extLst>
              </a:tr>
              <a:tr h="3190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 *Noninstructional Programs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661,377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824,599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Calibri" panose="020F0502020204030204" pitchFamily="34" charset="0"/>
                        </a:rPr>
                        <a:t>834,717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10,118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0080028"/>
                  </a:ext>
                </a:extLst>
              </a:tr>
              <a:tr h="3190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 *Total Other Expenditures (lines 34-36)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21,932,039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4,129,973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Calibri" panose="020F0502020204030204" pitchFamily="34" charset="0"/>
                        </a:rPr>
                        <a:t>2,053,276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-2,076,697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486976"/>
                  </a:ext>
                </a:extLst>
              </a:tr>
              <a:tr h="3190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Total Expenditures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35,537,966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Calibri" panose="020F0502020204030204" pitchFamily="34" charset="0"/>
                        </a:rPr>
                        <a:t>18,349,153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Calibri" panose="020F0502020204030204" pitchFamily="34" charset="0"/>
                        </a:rPr>
                        <a:t>15,875,689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-2,473,464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663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026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9933"/>
                </a:solidFill>
              </a:rPr>
              <a:t>Critical Certified Budget Deadlines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3075354"/>
              </p:ext>
            </p:extLst>
          </p:nvPr>
        </p:nvGraphicFramePr>
        <p:xfrm>
          <a:off x="1828800" y="1371601"/>
          <a:ext cx="8382000" cy="500911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268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3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11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Requirement</a:t>
                      </a:r>
                    </a:p>
                  </a:txBody>
                  <a:tcPr marT="45711" marB="45711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Deadline</a:t>
                      </a:r>
                    </a:p>
                  </a:txBody>
                  <a:tcPr marT="45711" marB="45711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0071">
                <a:tc>
                  <a:txBody>
                    <a:bodyPr/>
                    <a:lstStyle/>
                    <a:p>
                      <a:r>
                        <a:rPr lang="en-US" sz="2400" dirty="0"/>
                        <a:t>Budget</a:t>
                      </a:r>
                      <a:r>
                        <a:rPr lang="en-US" sz="2400" baseline="0" dirty="0"/>
                        <a:t> Publication</a:t>
                      </a:r>
                      <a:endParaRPr lang="en-US" sz="2400" dirty="0"/>
                    </a:p>
                  </a:txBody>
                  <a:tcPr marT="45711" marB="45711" anchor="ctr">
                    <a:solidFill>
                      <a:srgbClr val="FFAD0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 to 20 days prior to official Board Hearing of budget</a:t>
                      </a:r>
                    </a:p>
                  </a:txBody>
                  <a:tcPr marT="45711" marB="45711" anchor="ctr">
                    <a:solidFill>
                      <a:srgbClr val="FFAD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678">
                <a:tc>
                  <a:txBody>
                    <a:bodyPr/>
                    <a:lstStyle/>
                    <a:p>
                      <a:r>
                        <a:rPr lang="en-US" sz="2400" dirty="0"/>
                        <a:t>Board</a:t>
                      </a:r>
                      <a:r>
                        <a:rPr lang="en-US" sz="2400" baseline="0" dirty="0"/>
                        <a:t> Adoption of Budget</a:t>
                      </a:r>
                    </a:p>
                    <a:p>
                      <a:r>
                        <a:rPr lang="en-US" sz="1400" baseline="0" dirty="0"/>
                        <a:t>(Official hearing is often on this same date)</a:t>
                      </a:r>
                      <a:endParaRPr lang="en-US" sz="1400" i="1" dirty="0"/>
                    </a:p>
                  </a:txBody>
                  <a:tcPr marT="45711" marB="45711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Prior to April 15th</a:t>
                      </a:r>
                    </a:p>
                  </a:txBody>
                  <a:tcPr marT="45711" marB="45711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4916">
                <a:tc>
                  <a:txBody>
                    <a:bodyPr/>
                    <a:lstStyle/>
                    <a:p>
                      <a:r>
                        <a:rPr lang="en-US" sz="2400" dirty="0"/>
                        <a:t>Notice of successful elections</a:t>
                      </a:r>
                      <a:r>
                        <a:rPr lang="en-US" sz="2400" baseline="0" dirty="0"/>
                        <a:t> on ISL, PERL, PPEL</a:t>
                      </a:r>
                      <a:endParaRPr lang="en-US" sz="2400" dirty="0"/>
                    </a:p>
                  </a:txBody>
                  <a:tcPr marT="45711" marB="45711" anchor="ctr">
                    <a:solidFill>
                      <a:srgbClr val="FFAD0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 later than April 15th</a:t>
                      </a:r>
                    </a:p>
                  </a:txBody>
                  <a:tcPr marT="45711" marB="45711" anchor="ctr">
                    <a:solidFill>
                      <a:srgbClr val="FFAD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895">
                <a:tc>
                  <a:txBody>
                    <a:bodyPr/>
                    <a:lstStyle/>
                    <a:p>
                      <a:r>
                        <a:rPr lang="en-US" sz="2400" dirty="0"/>
                        <a:t>Budget Guarantee</a:t>
                      </a:r>
                      <a:r>
                        <a:rPr lang="en-US" sz="2400" baseline="0" dirty="0"/>
                        <a:t> Resolution</a:t>
                      </a:r>
                      <a:endParaRPr lang="en-US" sz="2400" dirty="0"/>
                    </a:p>
                  </a:txBody>
                  <a:tcPr marT="45711" marB="45711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To DOM by April 15th</a:t>
                      </a:r>
                    </a:p>
                  </a:txBody>
                  <a:tcPr marT="45711" marB="45711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492">
                <a:tc>
                  <a:txBody>
                    <a:bodyPr/>
                    <a:lstStyle/>
                    <a:p>
                      <a:r>
                        <a:rPr lang="en-US" sz="2400" dirty="0"/>
                        <a:t>Due date to DOM and County</a:t>
                      </a:r>
                    </a:p>
                  </a:txBody>
                  <a:tcPr marT="45711" marB="45711" anchor="ctr">
                    <a:solidFill>
                      <a:srgbClr val="FFAD0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April 15th</a:t>
                      </a:r>
                    </a:p>
                  </a:txBody>
                  <a:tcPr marT="45711" marB="45711" anchor="ctr">
                    <a:solidFill>
                      <a:srgbClr val="FFAD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2935">
                <a:tc>
                  <a:txBody>
                    <a:bodyPr/>
                    <a:lstStyle/>
                    <a:p>
                      <a:r>
                        <a:rPr lang="en-US" sz="2400" dirty="0"/>
                        <a:t>FY 2020 Budget Amendment Resolution</a:t>
                      </a:r>
                    </a:p>
                  </a:txBody>
                  <a:tcPr marT="45711" marB="45711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 later than May</a:t>
                      </a:r>
                      <a:r>
                        <a:rPr lang="en-US" sz="2400" baseline="0" dirty="0"/>
                        <a:t> 31, but before exceeding budget</a:t>
                      </a:r>
                      <a:endParaRPr lang="en-US" sz="2400" dirty="0"/>
                    </a:p>
                  </a:txBody>
                  <a:tcPr marT="45711" marB="45711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59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288090"/>
            <a:ext cx="2882052" cy="501648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Forecast5 Analytics, Inc. Copyright 2016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0" y="863600"/>
            <a:ext cx="3367314" cy="5022850"/>
          </a:xfrm>
          <a:solidFill>
            <a:srgbClr val="DE6026"/>
          </a:solidFill>
        </p:spPr>
        <p:txBody>
          <a:bodyPr>
            <a:normAutofit/>
          </a:bodyPr>
          <a:lstStyle/>
          <a:p>
            <a:pPr algn="ctr"/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Certified Budget:</a:t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(DE Iowa School Finance Terminology)</a:t>
            </a:r>
          </a:p>
        </p:txBody>
      </p:sp>
      <p:sp>
        <p:nvSpPr>
          <p:cNvPr id="3" name="Subtitle 2"/>
          <p:cNvSpPr>
            <a:spLocks noGrp="1"/>
          </p:cNvSpPr>
          <p:nvPr>
            <p:ph idx="4294967295"/>
          </p:nvPr>
        </p:nvSpPr>
        <p:spPr>
          <a:xfrm>
            <a:off x="3384600" y="488730"/>
            <a:ext cx="7817572" cy="5992752"/>
          </a:xfrm>
        </p:spPr>
        <p:txBody>
          <a:bodyPr>
            <a:noAutofit/>
          </a:bodyPr>
          <a:lstStyle/>
          <a:p>
            <a:pPr marL="914400" indent="-914400">
              <a:buClr>
                <a:srgbClr val="464B4A"/>
              </a:buClr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A document showing the amount of </a:t>
            </a:r>
            <a:r>
              <a:rPr lang="en-US" sz="3600" b="1" u="sng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taxes</a:t>
            </a:r>
            <a:r>
              <a:rPr lang="en-US" sz="3600" b="1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 to be levied for each fund and/or program and the aggregate revenues and </a:t>
            </a:r>
            <a:r>
              <a:rPr lang="en-US" sz="3600" b="1" u="sng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expenditures</a:t>
            </a:r>
            <a:r>
              <a:rPr lang="en-US" sz="3600" b="1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. </a:t>
            </a:r>
          </a:p>
          <a:p>
            <a:pPr marL="914400" indent="-914400">
              <a:buClr>
                <a:srgbClr val="464B4A"/>
              </a:buClr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This report is certified by the local board no later than April 15 each year for the upcoming fiscal year after holding a </a:t>
            </a:r>
            <a:r>
              <a:rPr lang="en-US" sz="3600" b="1" u="sng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public hearing </a:t>
            </a:r>
            <a:r>
              <a:rPr lang="en-US" sz="3600" b="1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3600" b="1" u="sng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adoption</a:t>
            </a:r>
            <a:r>
              <a:rPr lang="en-US" sz="3600" b="1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245" y="6319199"/>
            <a:ext cx="1530927" cy="29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163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288090"/>
            <a:ext cx="2882052" cy="501648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Forecast5 Analytics, Inc. Copyright 2016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0" y="863600"/>
            <a:ext cx="3367314" cy="5022850"/>
          </a:xfrm>
          <a:solidFill>
            <a:srgbClr val="DE6026"/>
          </a:solidFill>
        </p:spPr>
        <p:txBody>
          <a:bodyPr>
            <a:normAutofit/>
          </a:bodyPr>
          <a:lstStyle/>
          <a:p>
            <a:pPr algn="ctr"/>
            <a:r>
              <a:rPr lang="en-US" altLang="en-US" sz="4800" dirty="0">
                <a:ea typeface="ＭＳ Ｐゴシック" panose="020B0600070205080204" pitchFamily="34" charset="-128"/>
              </a:rPr>
              <a:t>What are we really certifying?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245" y="6319199"/>
            <a:ext cx="1530927" cy="295597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0FAB20-4A76-47D4-8CA1-F65724781276}"/>
              </a:ext>
            </a:extLst>
          </p:cNvPr>
          <p:cNvSpPr txBox="1">
            <a:spLocks/>
          </p:cNvSpPr>
          <p:nvPr/>
        </p:nvSpPr>
        <p:spPr>
          <a:xfrm>
            <a:off x="3502848" y="660157"/>
            <a:ext cx="8047831" cy="5417914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514350">
              <a:buFont typeface="+mj-lt"/>
              <a:buAutoNum type="arabicPeriod"/>
            </a:pPr>
            <a:r>
              <a:rPr lang="en-US" sz="4800" dirty="0"/>
              <a:t>Informing the public the </a:t>
            </a:r>
            <a:r>
              <a:rPr lang="en-US" sz="4800" u="sng" dirty="0"/>
              <a:t>maximum</a:t>
            </a:r>
            <a:r>
              <a:rPr lang="en-US" sz="4800" dirty="0"/>
              <a:t> we can spend in all funds July 1, 2020 through June 30, 2021.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4800" dirty="0"/>
              <a:t>Informing the public the property tax rate for July 1, 2020 through June 30, 2021.</a:t>
            </a:r>
          </a:p>
        </p:txBody>
      </p:sp>
    </p:spTree>
    <p:extLst>
      <p:ext uri="{BB962C8B-B14F-4D97-AF65-F5344CB8AC3E}">
        <p14:creationId xmlns:p14="http://schemas.microsoft.com/office/powerpoint/2010/main" val="52038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288090"/>
            <a:ext cx="2882052" cy="501648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Forecast5 Analytics, Inc. Copyright 2016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0" y="772459"/>
            <a:ext cx="3617259" cy="5022850"/>
          </a:xfrm>
          <a:solidFill>
            <a:srgbClr val="DE6026"/>
          </a:solidFill>
        </p:spPr>
        <p:txBody>
          <a:bodyPr>
            <a:normAutofit/>
          </a:bodyPr>
          <a:lstStyle/>
          <a:p>
            <a:pPr algn="ctr"/>
            <a:r>
              <a:rPr lang="en-US" altLang="en-US" sz="4800" dirty="0">
                <a:ea typeface="ＭＳ Ｐゴシック" panose="020B0600070205080204" pitchFamily="34" charset="-128"/>
              </a:rPr>
              <a:t>How are the expenditures certified to the public identified?</a:t>
            </a:r>
            <a:br>
              <a:rPr lang="en-US" altLang="en-US" sz="4800" dirty="0">
                <a:ea typeface="ＭＳ Ｐゴシック" panose="020B0600070205080204" pitchFamily="34" charset="-128"/>
              </a:rPr>
            </a:br>
            <a:br>
              <a:rPr lang="en-US" altLang="en-US" sz="4800" dirty="0">
                <a:ea typeface="ＭＳ Ｐゴシック" panose="020B0600070205080204" pitchFamily="34" charset="-128"/>
              </a:rPr>
            </a:br>
            <a:r>
              <a:rPr lang="en-US" altLang="en-US" sz="4800" dirty="0">
                <a:ea typeface="ＭＳ Ｐゴシック" panose="020B0600070205080204" pitchFamily="34" charset="-128"/>
              </a:rPr>
              <a:t>Categories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245" y="6319199"/>
            <a:ext cx="1530927" cy="295597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0FAB20-4A76-47D4-8CA1-F65724781276}"/>
              </a:ext>
            </a:extLst>
          </p:cNvPr>
          <p:cNvSpPr txBox="1">
            <a:spLocks/>
          </p:cNvSpPr>
          <p:nvPr/>
        </p:nvSpPr>
        <p:spPr>
          <a:xfrm>
            <a:off x="3617259" y="670242"/>
            <a:ext cx="8342264" cy="5417914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514350">
              <a:buFont typeface="+mj-lt"/>
              <a:buAutoNum type="arabicPeriod"/>
            </a:pPr>
            <a:r>
              <a:rPr lang="en-US" sz="5400" dirty="0"/>
              <a:t>Instruction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5400" dirty="0"/>
              <a:t>Total Support Services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5400" dirty="0"/>
              <a:t>Noninstructional Programs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5400" dirty="0"/>
              <a:t>Total Other Expenditures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5400" dirty="0"/>
              <a:t>Total Expenditures</a:t>
            </a:r>
          </a:p>
        </p:txBody>
      </p:sp>
    </p:spTree>
    <p:extLst>
      <p:ext uri="{BB962C8B-B14F-4D97-AF65-F5344CB8AC3E}">
        <p14:creationId xmlns:p14="http://schemas.microsoft.com/office/powerpoint/2010/main" val="346410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288090"/>
            <a:ext cx="2882052" cy="501648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Forecast5 Analytics, Inc. Copyright 2016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0" y="336176"/>
            <a:ext cx="3617259" cy="5951914"/>
          </a:xfrm>
          <a:solidFill>
            <a:srgbClr val="DE6026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altLang="en-US" sz="4800" dirty="0">
                <a:ea typeface="ＭＳ Ｐゴシック" panose="020B0600070205080204" pitchFamily="34" charset="-128"/>
              </a:rPr>
              <a:t>How is the property tax rate certified to the public?</a:t>
            </a:r>
            <a:br>
              <a:rPr lang="en-US" altLang="en-US" sz="4800" dirty="0">
                <a:ea typeface="ＭＳ Ｐゴシック" panose="020B0600070205080204" pitchFamily="34" charset="-128"/>
              </a:rPr>
            </a:br>
            <a:br>
              <a:rPr lang="en-US" altLang="en-US" sz="4800" dirty="0">
                <a:ea typeface="ＭＳ Ｐゴシック" panose="020B0600070205080204" pitchFamily="34" charset="-128"/>
              </a:rPr>
            </a:br>
            <a:r>
              <a:rPr lang="en-US" altLang="en-US" sz="4800" dirty="0">
                <a:ea typeface="ＭＳ Ｐゴシック" panose="020B0600070205080204" pitchFamily="34" charset="-128"/>
              </a:rPr>
              <a:t>AS A TOTAL RATE PER THOUSAND OF TAXABLE VALUATION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245" y="6319199"/>
            <a:ext cx="1530927" cy="295597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0FAB20-4A76-47D4-8CA1-F65724781276}"/>
              </a:ext>
            </a:extLst>
          </p:cNvPr>
          <p:cNvSpPr txBox="1">
            <a:spLocks/>
          </p:cNvSpPr>
          <p:nvPr/>
        </p:nvSpPr>
        <p:spPr>
          <a:xfrm>
            <a:off x="3383570" y="772459"/>
            <a:ext cx="8342264" cy="5417914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 algn="ctr">
              <a:buNone/>
            </a:pPr>
            <a:r>
              <a:rPr lang="en-US" sz="6000" dirty="0"/>
              <a:t>Requested property tax dollars for all funds combined.  The tax rate requested is a total tax rate, not by individual funds.</a:t>
            </a:r>
          </a:p>
        </p:txBody>
      </p:sp>
    </p:spTree>
    <p:extLst>
      <p:ext uri="{BB962C8B-B14F-4D97-AF65-F5344CB8AC3E}">
        <p14:creationId xmlns:p14="http://schemas.microsoft.com/office/powerpoint/2010/main" val="2264329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288090"/>
            <a:ext cx="2882052" cy="501648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Forecast5 Analytics, Inc. Copyright 2016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0" y="863600"/>
            <a:ext cx="3367314" cy="5022850"/>
          </a:xfrm>
          <a:solidFill>
            <a:srgbClr val="DE6026"/>
          </a:solidFill>
        </p:spPr>
        <p:txBody>
          <a:bodyPr>
            <a:normAutofit/>
          </a:bodyPr>
          <a:lstStyle/>
          <a:p>
            <a:pPr algn="ctr"/>
            <a:r>
              <a:rPr lang="en-US" altLang="en-US" sz="4800" dirty="0">
                <a:ea typeface="ＭＳ Ｐゴシック" panose="020B0600070205080204" pitchFamily="34" charset="-128"/>
              </a:rPr>
              <a:t>What are we “informing the public,” but not certifying?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245" y="6319199"/>
            <a:ext cx="1530927" cy="295597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0FAB20-4A76-47D4-8CA1-F65724781276}"/>
              </a:ext>
            </a:extLst>
          </p:cNvPr>
          <p:cNvSpPr txBox="1">
            <a:spLocks/>
          </p:cNvSpPr>
          <p:nvPr/>
        </p:nvSpPr>
        <p:spPr>
          <a:xfrm>
            <a:off x="3556636" y="666067"/>
            <a:ext cx="8263329" cy="5417915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514350">
              <a:buFont typeface="+mj-lt"/>
              <a:buAutoNum type="arabicPeriod"/>
            </a:pPr>
            <a:r>
              <a:rPr lang="en-US" sz="4000" dirty="0"/>
              <a:t>Informing the public the actual revenues and expenditures for fiscal year 2019 for all funds.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4000" dirty="0"/>
              <a:t>Informing the public the expected revenues and expenditures for fiscal year 2020 for all funds</a:t>
            </a:r>
            <a:r>
              <a:rPr lang="en-US" sz="4000" b="1" dirty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4000" dirty="0"/>
              <a:t>Informing the public the </a:t>
            </a:r>
            <a:r>
              <a:rPr lang="en-US" sz="4000" u="sng" dirty="0"/>
              <a:t>expected</a:t>
            </a:r>
            <a:r>
              <a:rPr lang="en-US" sz="4000" dirty="0"/>
              <a:t> revenues in all funds July 1, 2020 through June 30, 2021.</a:t>
            </a:r>
          </a:p>
        </p:txBody>
      </p:sp>
    </p:spTree>
    <p:extLst>
      <p:ext uri="{BB962C8B-B14F-4D97-AF65-F5344CB8AC3E}">
        <p14:creationId xmlns:p14="http://schemas.microsoft.com/office/powerpoint/2010/main" val="325329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288090"/>
            <a:ext cx="2882052" cy="501648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Forecast5 Analytics, Inc. Copyright 2016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0" y="863600"/>
            <a:ext cx="3367314" cy="5022850"/>
          </a:xfrm>
          <a:solidFill>
            <a:srgbClr val="DE6026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key variables?</a:t>
            </a:r>
            <a:b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Funding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245" y="6319199"/>
            <a:ext cx="1530927" cy="295597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B96E92A-FE2A-4751-9414-BE25C6E72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678436"/>
              </p:ext>
            </p:extLst>
          </p:nvPr>
        </p:nvGraphicFramePr>
        <p:xfrm>
          <a:off x="3812146" y="605307"/>
          <a:ext cx="7920507" cy="5607213"/>
        </p:xfrm>
        <a:graphic>
          <a:graphicData uri="http://schemas.openxmlformats.org/drawingml/2006/table">
            <a:tbl>
              <a:tblPr/>
              <a:tblGrid>
                <a:gridCol w="4139787">
                  <a:extLst>
                    <a:ext uri="{9D8B030D-6E8A-4147-A177-3AD203B41FA5}">
                      <a16:colId xmlns:a16="http://schemas.microsoft.com/office/drawing/2014/main" val="384218307"/>
                    </a:ext>
                  </a:extLst>
                </a:gridCol>
                <a:gridCol w="1260240">
                  <a:extLst>
                    <a:ext uri="{9D8B030D-6E8A-4147-A177-3AD203B41FA5}">
                      <a16:colId xmlns:a16="http://schemas.microsoft.com/office/drawing/2014/main" val="2917166201"/>
                    </a:ext>
                  </a:extLst>
                </a:gridCol>
                <a:gridCol w="1260240">
                  <a:extLst>
                    <a:ext uri="{9D8B030D-6E8A-4147-A177-3AD203B41FA5}">
                      <a16:colId xmlns:a16="http://schemas.microsoft.com/office/drawing/2014/main" val="1980866882"/>
                    </a:ext>
                  </a:extLst>
                </a:gridCol>
                <a:gridCol w="1260240">
                  <a:extLst>
                    <a:ext uri="{9D8B030D-6E8A-4147-A177-3AD203B41FA5}">
                      <a16:colId xmlns:a16="http://schemas.microsoft.com/office/drawing/2014/main" val="2134336463"/>
                    </a:ext>
                  </a:extLst>
                </a:gridCol>
              </a:tblGrid>
              <a:tr h="35619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Key Variables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627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7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7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148698"/>
                  </a:ext>
                </a:extLst>
              </a:tr>
              <a:tr h="28725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Red Oak Community School District │ Red Oak FY21 Certified Budget-Deb Drey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174213"/>
                  </a:ext>
                </a:extLst>
              </a:tr>
              <a:tr h="48258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Funding Property Tax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727535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BUDGET-ASSUMPTIONS (FISCAL YEAR)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599649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CERTIFIED ENROLLMENT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1,032.6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1,039.2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6.6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0893299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PRESCHOOL ENROLLMENT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68.0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69.0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8213198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SUPPLEMENTAL STATE AID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2.06%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861506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DROPOUT PREVENTION $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341,744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316,478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-25,266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506922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ISL LEVEL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0.10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0.10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702338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ISL SURTAX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475039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CASH RESERVE LEVY - SBRC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311,953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-311,953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969192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CASH RESERVE LEVY - OTHER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29,490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-29,490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00753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TAXABLE VALUATION % CHANGE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3.23%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-1.99%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-5.22%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402483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TIF TAXABLE VALUATION % CHANGE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-20.61%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-13.81%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6.80%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3306701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REGULAR PPEL FUND RATE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0.33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490086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VOTED PPEL FUND RATE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1.34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1.34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248983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VOTED PPEL FUND SURTAX RATE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249919"/>
                  </a:ext>
                </a:extLst>
              </a:tr>
              <a:tr h="287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MANAGEMENT FUND DOLLARS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375,000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375,000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53514"/>
                  </a:ext>
                </a:extLst>
              </a:tr>
              <a:tr h="17235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148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38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618565" y="0"/>
            <a:ext cx="11202172" cy="884518"/>
          </a:xfrm>
          <a:solidFill>
            <a:srgbClr val="DE6026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key expenditure changes?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FEAD58A-1EB3-4190-8732-7BB45FFE4C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955875"/>
              </p:ext>
            </p:extLst>
          </p:nvPr>
        </p:nvGraphicFramePr>
        <p:xfrm>
          <a:off x="1133341" y="1249250"/>
          <a:ext cx="10122795" cy="4829574"/>
        </p:xfrm>
        <a:graphic>
          <a:graphicData uri="http://schemas.openxmlformats.org/drawingml/2006/table">
            <a:tbl>
              <a:tblPr/>
              <a:tblGrid>
                <a:gridCol w="5290848">
                  <a:extLst>
                    <a:ext uri="{9D8B030D-6E8A-4147-A177-3AD203B41FA5}">
                      <a16:colId xmlns:a16="http://schemas.microsoft.com/office/drawing/2014/main" val="3529326894"/>
                    </a:ext>
                  </a:extLst>
                </a:gridCol>
                <a:gridCol w="1610649">
                  <a:extLst>
                    <a:ext uri="{9D8B030D-6E8A-4147-A177-3AD203B41FA5}">
                      <a16:colId xmlns:a16="http://schemas.microsoft.com/office/drawing/2014/main" val="1428096204"/>
                    </a:ext>
                  </a:extLst>
                </a:gridCol>
                <a:gridCol w="1610649">
                  <a:extLst>
                    <a:ext uri="{9D8B030D-6E8A-4147-A177-3AD203B41FA5}">
                      <a16:colId xmlns:a16="http://schemas.microsoft.com/office/drawing/2014/main" val="732321138"/>
                    </a:ext>
                  </a:extLst>
                </a:gridCol>
                <a:gridCol w="1610649">
                  <a:extLst>
                    <a:ext uri="{9D8B030D-6E8A-4147-A177-3AD203B41FA5}">
                      <a16:colId xmlns:a16="http://schemas.microsoft.com/office/drawing/2014/main" val="2084664464"/>
                    </a:ext>
                  </a:extLst>
                </a:gridCol>
              </a:tblGrid>
              <a:tr h="36251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Key Expenditures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627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7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7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325624"/>
                  </a:ext>
                </a:extLst>
              </a:tr>
              <a:tr h="29234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Red Oak Community School District │ Red Oak FY21 Certified Budget-Deb Drey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809848"/>
                  </a:ext>
                </a:extLst>
              </a:tr>
              <a:tr h="49114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Expenditures By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378510"/>
                  </a:ext>
                </a:extLst>
              </a:tr>
              <a:tr h="292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725939"/>
                  </a:ext>
                </a:extLst>
              </a:tr>
              <a:tr h="292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GENERAL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12,024,737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12,694,374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669,637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622761"/>
                  </a:ext>
                </a:extLst>
              </a:tr>
              <a:tr h="292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ACTIVITY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255,820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259,658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3,838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740863"/>
                  </a:ext>
                </a:extLst>
              </a:tr>
              <a:tr h="292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MANAGEMENT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399,433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405,424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5,991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20958"/>
                  </a:ext>
                </a:extLst>
              </a:tr>
              <a:tr h="292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PUBLIC EDU. RECREATION LEVY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5472137"/>
                  </a:ext>
                </a:extLst>
              </a:tr>
              <a:tr h="292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LIBRARY/OTHER FUNDS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524688"/>
                  </a:ext>
                </a:extLst>
              </a:tr>
              <a:tr h="292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SALES TAX AND FACILITIES FUNDS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9,558,031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-9,558,031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235034"/>
                  </a:ext>
                </a:extLst>
              </a:tr>
              <a:tr h="292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PHYSICAL PLANT &amp; EQUIPMENT LEVY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150,550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152,810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2,260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7846"/>
                  </a:ext>
                </a:extLst>
              </a:tr>
              <a:tr h="292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DEBT SERVICE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1,525,126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1,548,002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22,876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053119"/>
                  </a:ext>
                </a:extLst>
              </a:tr>
              <a:tr h="292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FOOD SERVICE FUND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808,519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818,396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9,877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144591"/>
                  </a:ext>
                </a:extLst>
              </a:tr>
              <a:tr h="292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OTHER ENTERPRISE FUNDS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14,547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14,765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430046"/>
                  </a:ext>
                </a:extLst>
              </a:tr>
              <a:tr h="292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24,736,763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15,893,429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-8,843,334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3143467"/>
                  </a:ext>
                </a:extLst>
              </a:tr>
              <a:tr h="175409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992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445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433019" y="0"/>
            <a:ext cx="11202172" cy="884518"/>
          </a:xfrm>
          <a:solidFill>
            <a:srgbClr val="DE6026"/>
          </a:solidFill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key expenditure changes?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229F6E7-5D74-4167-9604-F326365201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860906"/>
              </p:ext>
            </p:extLst>
          </p:nvPr>
        </p:nvGraphicFramePr>
        <p:xfrm>
          <a:off x="875764" y="1223493"/>
          <a:ext cx="10509159" cy="4584880"/>
        </p:xfrm>
        <a:graphic>
          <a:graphicData uri="http://schemas.openxmlformats.org/drawingml/2006/table">
            <a:tbl>
              <a:tblPr/>
              <a:tblGrid>
                <a:gridCol w="5492790">
                  <a:extLst>
                    <a:ext uri="{9D8B030D-6E8A-4147-A177-3AD203B41FA5}">
                      <a16:colId xmlns:a16="http://schemas.microsoft.com/office/drawing/2014/main" val="710980169"/>
                    </a:ext>
                  </a:extLst>
                </a:gridCol>
                <a:gridCol w="1672123">
                  <a:extLst>
                    <a:ext uri="{9D8B030D-6E8A-4147-A177-3AD203B41FA5}">
                      <a16:colId xmlns:a16="http://schemas.microsoft.com/office/drawing/2014/main" val="2746421480"/>
                    </a:ext>
                  </a:extLst>
                </a:gridCol>
                <a:gridCol w="1672123">
                  <a:extLst>
                    <a:ext uri="{9D8B030D-6E8A-4147-A177-3AD203B41FA5}">
                      <a16:colId xmlns:a16="http://schemas.microsoft.com/office/drawing/2014/main" val="3270536010"/>
                    </a:ext>
                  </a:extLst>
                </a:gridCol>
                <a:gridCol w="1672123">
                  <a:extLst>
                    <a:ext uri="{9D8B030D-6E8A-4147-A177-3AD203B41FA5}">
                      <a16:colId xmlns:a16="http://schemas.microsoft.com/office/drawing/2014/main" val="1398952113"/>
                    </a:ext>
                  </a:extLst>
                </a:gridCol>
              </a:tblGrid>
              <a:tr h="34414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Key Revenues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627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7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72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463375"/>
                  </a:ext>
                </a:extLst>
              </a:tr>
              <a:tr h="27753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Red Oak Community School District │ Red Oak FY21 Certified Budget-Deb Drey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400190"/>
                  </a:ext>
                </a:extLst>
              </a:tr>
              <a:tr h="46625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535555"/>
                          </a:solidFill>
                          <a:effectLst/>
                          <a:latin typeface="Calibri" panose="020F0502020204030204" pitchFamily="34" charset="0"/>
                        </a:rPr>
                        <a:t>Revenues By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365227"/>
                  </a:ext>
                </a:extLst>
              </a:tr>
              <a:tr h="277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31060"/>
                  </a:ext>
                </a:extLst>
              </a:tr>
              <a:tr h="277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GENERAL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12,564,035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12,471,717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-92,318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496228"/>
                  </a:ext>
                </a:extLst>
              </a:tr>
              <a:tr h="277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ACTIVITY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305,662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310,247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4,585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256895"/>
                  </a:ext>
                </a:extLst>
              </a:tr>
              <a:tr h="277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MANAGEMENT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11,659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394,689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383,030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498523"/>
                  </a:ext>
                </a:extLst>
              </a:tr>
              <a:tr h="277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PUBLIC EDU. RECREATION LEVY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503433"/>
                  </a:ext>
                </a:extLst>
              </a:tr>
              <a:tr h="277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LIBRARY/OTHER FUNDS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0158129"/>
                  </a:ext>
                </a:extLst>
              </a:tr>
              <a:tr h="277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SALES TAX AND FACILITIES FUNDS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1,324,947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1,310,311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-14,636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181603"/>
                  </a:ext>
                </a:extLst>
              </a:tr>
              <a:tr h="277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PHYSICAL PLANT &amp; EQUIPMENT LEVY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671,884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647,982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-23,902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689275"/>
                  </a:ext>
                </a:extLst>
              </a:tr>
              <a:tr h="277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DEBT SERVICE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2,238,780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2,257,289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18,509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111667"/>
                  </a:ext>
                </a:extLst>
              </a:tr>
              <a:tr h="277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FOOD SERVICE FUND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594,788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603,711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8,923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385977"/>
                  </a:ext>
                </a:extLst>
              </a:tr>
              <a:tr h="277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OTHER ENTERPRISE FUNDS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24,049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24,409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0542498"/>
                  </a:ext>
                </a:extLst>
              </a:tr>
              <a:tr h="277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17,735,804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18,020,355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284,551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63528"/>
                  </a:ext>
                </a:extLst>
              </a:tr>
              <a:tr h="166522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598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55911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6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DE6026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DE6026"/>
      </a:hlink>
      <a:folHlink>
        <a:srgbClr val="DE6127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79_Default Design">
  <a:themeElements>
    <a:clrScheme name="Default Desig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21061</TotalTime>
  <Words>2197</Words>
  <Application>Microsoft Office PowerPoint</Application>
  <PresentationFormat>Widescreen</PresentationFormat>
  <Paragraphs>1029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Corbel</vt:lpstr>
      <vt:lpstr>Courier New</vt:lpstr>
      <vt:lpstr>Times New Roman</vt:lpstr>
      <vt:lpstr>Wingdings</vt:lpstr>
      <vt:lpstr>Wingdings 2</vt:lpstr>
      <vt:lpstr>Frame</vt:lpstr>
      <vt:lpstr>79_Default Design</vt:lpstr>
      <vt:lpstr>PowerPoint Presentation</vt:lpstr>
      <vt:lpstr>Certified Budget: (DE Iowa School Finance Terminology)</vt:lpstr>
      <vt:lpstr>What are we really certifying?</vt:lpstr>
      <vt:lpstr>How are the expenditures certified to the public identified?  Categories</vt:lpstr>
      <vt:lpstr>How is the property tax rate certified to the public?  AS A TOTAL RATE PER THOUSAND OF TAXABLE VALUATION</vt:lpstr>
      <vt:lpstr>What are we “informing the public,” but not certifying?</vt:lpstr>
      <vt:lpstr>What are the key variables?  Funding</vt:lpstr>
      <vt:lpstr>What are the key expenditure changes?</vt:lpstr>
      <vt:lpstr>What are the key expenditure changes?</vt:lpstr>
      <vt:lpstr>Property Tax Projections</vt:lpstr>
      <vt:lpstr>General Fund Property Tax Projections</vt:lpstr>
      <vt:lpstr>General Fund Property Tax Projections</vt:lpstr>
      <vt:lpstr>What are we approving for certification?</vt:lpstr>
      <vt:lpstr>What are we approving for certification? Revenues (Resources)</vt:lpstr>
      <vt:lpstr>What are we approving for certification? Expenditures (Requirements)</vt:lpstr>
      <vt:lpstr>What are we approving for certification? Expenditures (Requirements)</vt:lpstr>
      <vt:lpstr>Critical Certified Budget Deadlines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Analytics to make Data Informed Decisions</dc:title>
  <dc:creator>Mike English</dc:creator>
  <cp:lastModifiedBy>Deb Drey</cp:lastModifiedBy>
  <cp:revision>771</cp:revision>
  <cp:lastPrinted>2017-01-30T13:40:50Z</cp:lastPrinted>
  <dcterms:created xsi:type="dcterms:W3CDTF">2014-01-12T15:12:16Z</dcterms:created>
  <dcterms:modified xsi:type="dcterms:W3CDTF">2020-03-16T14:29:16Z</dcterms:modified>
</cp:coreProperties>
</file>