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21"/>
  </p:notesMasterIdLst>
  <p:sldIdLst>
    <p:sldId id="256" r:id="rId5"/>
    <p:sldId id="257" r:id="rId6"/>
    <p:sldId id="266" r:id="rId7"/>
    <p:sldId id="270" r:id="rId8"/>
    <p:sldId id="271" r:id="rId9"/>
    <p:sldId id="275" r:id="rId10"/>
    <p:sldId id="274" r:id="rId11"/>
    <p:sldId id="284" r:id="rId12"/>
    <p:sldId id="285" r:id="rId13"/>
    <p:sldId id="286" r:id="rId14"/>
    <p:sldId id="287" r:id="rId15"/>
    <p:sldId id="280" r:id="rId16"/>
    <p:sldId id="281" r:id="rId17"/>
    <p:sldId id="283" r:id="rId18"/>
    <p:sldId id="282" r:id="rId19"/>
    <p:sldId id="28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1" autoAdjust="0"/>
    <p:restoredTop sz="63352" autoAdjust="0"/>
  </p:normalViewPr>
  <p:slideViewPr>
    <p:cSldViewPr snapToGrid="0">
      <p:cViewPr varScale="1">
        <p:scale>
          <a:sx n="46" d="100"/>
          <a:sy n="46" d="100"/>
        </p:scale>
        <p:origin x="9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3/4/2019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a:p>
        </p:txBody>
      </p:sp>
    </p:spTree>
    <p:extLst>
      <p:ext uri="{BB962C8B-B14F-4D97-AF65-F5344CB8AC3E}">
        <p14:creationId xmlns:p14="http://schemas.microsoft.com/office/powerpoint/2010/main" val="3144734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Information about the ACT is on the school website on the HS guidance page. I had ACT flyers with test dates, cost, registration information, etc. on it and practice ACT tests on the main table during both sessions of parent-teacher conferences where parents picked up their students' grades. I have also put the registration deadline and ACT test date in the announcements at least three weeks prior to the deadline.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 have met with all juniors this spring and discussed whether or not they should take the ACT. I have told all juniors planning to attend 4-year colleges that they need to take it this spring, summer, or fall. I have told juniors planning to attend 2-year colleges or trade school that they do not have to take it to be accepted to those schools. I have discussed what the test is and handed all juniors a flyer if they are curious or wanting to take it. Right now I have 34 of 55 juniors planning to take it sometime this year. I have 6 of 55 that aren't sure and 15 of 55 that are not planning on taking it. I still need to meet with 16 juniors.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Students can take the ACT as many times as they want to. They can take it any time in high school. Some may choose to take it in 7th or 8th grade as well and that is allowed. Right now the standard ACT test which includes Reading, Math, English, and Science tests costs $50.50. The ACT test which includes Reading, Math, English, Science, and a Writing portion costs $67. If a student receives free or reduced lunch, they may request an ACT fee waiver and those are available in my office.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11</a:t>
            </a:fld>
            <a:endParaRPr lang="en-US"/>
          </a:p>
        </p:txBody>
      </p:sp>
    </p:spTree>
    <p:extLst>
      <p:ext uri="{BB962C8B-B14F-4D97-AF65-F5344CB8AC3E}">
        <p14:creationId xmlns:p14="http://schemas.microsoft.com/office/powerpoint/2010/main" val="2672358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Performance Profile, College and Career Readiness will be measured differently.  ESSA Plan is calling is PSRI (Postsecondary Readiness Indicator)  No score was reported on this year’s profile as they have still been developing the indicators.  Proposed indicators are:  </a:t>
            </a:r>
          </a:p>
          <a:p>
            <a:pPr marL="171450" indent="-171450">
              <a:buFont typeface="Arial" panose="020B0604020202020204" pitchFamily="34" charset="0"/>
              <a:buChar char="•"/>
            </a:pPr>
            <a:r>
              <a:rPr lang="en-US" dirty="0"/>
              <a:t>Concurrent Enrollment</a:t>
            </a:r>
          </a:p>
          <a:p>
            <a:pPr marL="171450" indent="-171450">
              <a:buFont typeface="Arial" panose="020B0604020202020204" pitchFamily="34" charset="0"/>
              <a:buChar char="•"/>
            </a:pPr>
            <a:r>
              <a:rPr lang="en-US" dirty="0"/>
              <a:t>Post-Secondary Enrollment within 1 year after graduation</a:t>
            </a:r>
          </a:p>
          <a:p>
            <a:pPr marL="171450" indent="-171450">
              <a:buFont typeface="Arial" panose="020B0604020202020204" pitchFamily="34" charset="0"/>
              <a:buChar char="•"/>
            </a:pPr>
            <a:r>
              <a:rPr lang="en-US" dirty="0"/>
              <a:t>Post-Secondary Remediation in mathematics and reading</a:t>
            </a:r>
          </a:p>
          <a:p>
            <a:pPr marL="171450" indent="-171450">
              <a:buFont typeface="Arial" panose="020B0604020202020204" pitchFamily="34" charset="0"/>
              <a:buChar char="•"/>
            </a:pPr>
            <a:r>
              <a:rPr lang="en-US" dirty="0"/>
              <a:t>Successful completion of 15 credits or receipt of an award within the first year of enrollment</a:t>
            </a:r>
          </a:p>
          <a:p>
            <a:pPr marL="171450" indent="-171450">
              <a:buFont typeface="Arial" panose="020B0604020202020204" pitchFamily="34" charset="0"/>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This may changed based on the feedback from the stakeholders.  This school year, the Department of Ed is developing and piloting an “optimal PSRI” and it will be calculated and added to the performance profile next year.</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Our most recent data according to Iowa’s Postsecondary Readiness Report last updated in December is presented here.</a:t>
            </a:r>
          </a:p>
          <a:p>
            <a:endParaRPr lang="en-US" dirty="0"/>
          </a:p>
          <a:p>
            <a:r>
              <a:rPr lang="en-US" dirty="0"/>
              <a:t>The average enrollment from 2014-2016 (within 1 year of graduation) is 63.2%.  On average, 12.3% of those who were enrolled took at least 1 remedial English or math course within the 1</a:t>
            </a:r>
            <a:r>
              <a:rPr lang="en-US" baseline="30000" dirty="0"/>
              <a:t>st</a:t>
            </a:r>
            <a:r>
              <a:rPr lang="en-US" dirty="0"/>
              <a:t> year.</a:t>
            </a:r>
          </a:p>
          <a:p>
            <a:endParaRPr lang="en-US" dirty="0"/>
          </a:p>
          <a:p>
            <a:r>
              <a:rPr lang="en-US" dirty="0"/>
              <a:t>https://reports.educateiowa.gov/postsecondaryreadiness </a:t>
            </a:r>
          </a:p>
        </p:txBody>
      </p:sp>
      <p:sp>
        <p:nvSpPr>
          <p:cNvPr id="4" name="Slide Number Placeholder 3"/>
          <p:cNvSpPr>
            <a:spLocks noGrp="1"/>
          </p:cNvSpPr>
          <p:nvPr>
            <p:ph type="sldNum" sz="quarter" idx="10"/>
          </p:nvPr>
        </p:nvSpPr>
        <p:spPr/>
        <p:txBody>
          <a:bodyPr/>
          <a:lstStyle/>
          <a:p>
            <a:fld id="{D5D79418-37EB-4378-AD22-89DBB000B0DA}" type="slidenum">
              <a:rPr lang="en-US" smtClean="0"/>
              <a:t>12</a:t>
            </a:fld>
            <a:endParaRPr lang="en-US"/>
          </a:p>
        </p:txBody>
      </p:sp>
    </p:spTree>
    <p:extLst>
      <p:ext uri="{BB962C8B-B14F-4D97-AF65-F5344CB8AC3E}">
        <p14:creationId xmlns:p14="http://schemas.microsoft.com/office/powerpoint/2010/main" val="2511630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enrolled in Iowa’s community colleges who took remedial courses in math since 2011. </a:t>
            </a:r>
          </a:p>
          <a:p>
            <a:endParaRPr lang="en-US" dirty="0"/>
          </a:p>
          <a:p>
            <a:r>
              <a:rPr lang="en-US" dirty="0"/>
              <a:t>https://reports.educateiowa.gov/PostSecondaryReadiness/home/remedialCourseTrends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13</a:t>
            </a:fld>
            <a:endParaRPr lang="en-US"/>
          </a:p>
        </p:txBody>
      </p:sp>
    </p:spTree>
    <p:extLst>
      <p:ext uri="{BB962C8B-B14F-4D97-AF65-F5344CB8AC3E}">
        <p14:creationId xmlns:p14="http://schemas.microsoft.com/office/powerpoint/2010/main" val="2277708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 of our students took remedial courses at Iowa’s 3 universities in all years excluding 2014 when there were fewer than 6 students enrolled and 2015 when 22% of the our students enrolled took a remedial math course.</a:t>
            </a:r>
          </a:p>
          <a:p>
            <a:endParaRPr lang="en-US" dirty="0"/>
          </a:p>
          <a:p>
            <a:r>
              <a:rPr lang="en-US" dirty="0"/>
              <a:t>https://reports.educateiowa.gov/PostSecondaryReadiness/home/remedialCourseTrends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14</a:t>
            </a:fld>
            <a:endParaRPr lang="en-US"/>
          </a:p>
        </p:txBody>
      </p:sp>
    </p:spTree>
    <p:extLst>
      <p:ext uri="{BB962C8B-B14F-4D97-AF65-F5344CB8AC3E}">
        <p14:creationId xmlns:p14="http://schemas.microsoft.com/office/powerpoint/2010/main" val="1250090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Students enrolled in Iowa’s community colleges who took remedial courses in reading since 2011.  When looking at Iowa’s 3 universities, no students took remedial courses excluding year 2014 when data was not collected due to having fewer than 6 students.  The AEA and state data was 0% or less than 1% for all years, so I didn’t copy that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https://reports.educateiowa.gov/PostSecondaryReadiness/home/remedialCourseTrends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15</a:t>
            </a:fld>
            <a:endParaRPr lang="en-US"/>
          </a:p>
        </p:txBody>
      </p:sp>
    </p:spTree>
    <p:extLst>
      <p:ext uri="{BB962C8B-B14F-4D97-AF65-F5344CB8AC3E}">
        <p14:creationId xmlns:p14="http://schemas.microsoft.com/office/powerpoint/2010/main" val="524244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16</a:t>
            </a:fld>
            <a:endParaRPr lang="en-US"/>
          </a:p>
        </p:txBody>
      </p:sp>
    </p:spTree>
    <p:extLst>
      <p:ext uri="{BB962C8B-B14F-4D97-AF65-F5344CB8AC3E}">
        <p14:creationId xmlns:p14="http://schemas.microsoft.com/office/powerpoint/2010/main" val="148878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3</a:t>
            </a:fld>
            <a:endParaRPr lang="en-US"/>
          </a:p>
        </p:txBody>
      </p:sp>
    </p:spTree>
    <p:extLst>
      <p:ext uri="{BB962C8B-B14F-4D97-AF65-F5344CB8AC3E}">
        <p14:creationId xmlns:p14="http://schemas.microsoft.com/office/powerpoint/2010/main" val="35259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The number of students varies each year. Last 2 years the program has served about 20 students each year. This year, there are 10 students full-time and also about 25 students in credit recovery.</a:t>
            </a:r>
          </a:p>
          <a:p>
            <a:pPr lvl="1"/>
            <a:r>
              <a:rPr lang="en-US" dirty="0"/>
              <a:t>Students earn the same diploma as students in regular high school classes.</a:t>
            </a:r>
          </a:p>
          <a:p>
            <a:pPr lvl="1"/>
            <a:r>
              <a:rPr lang="en-US" dirty="0"/>
              <a:t>Mr. Eubank talks with staff to determine what content needs to be covered with students.  He has purchased materials to fit the environment and has access to the program </a:t>
            </a:r>
            <a:r>
              <a:rPr lang="en-US" dirty="0" err="1"/>
              <a:t>Odysseyware</a:t>
            </a:r>
            <a:r>
              <a:rPr lang="en-US" dirty="0"/>
              <a:t>. This can be used at school or in homebound situations. Mr. Eubank is able to customize the classes to be able to use the full class or only what the student needs to recover the class.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4</a:t>
            </a:fld>
            <a:endParaRPr lang="en-US"/>
          </a:p>
        </p:txBody>
      </p:sp>
    </p:spTree>
    <p:extLst>
      <p:ext uri="{BB962C8B-B14F-4D97-AF65-F5344CB8AC3E}">
        <p14:creationId xmlns:p14="http://schemas.microsoft.com/office/powerpoint/2010/main" val="338343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A study conducted by Iowa Testing Programs translated the Iowa Assessments scores to the college readiness scores on the ACT.</a:t>
            </a:r>
          </a:p>
          <a:p>
            <a:pPr lvl="1"/>
            <a:r>
              <a:rPr lang="en-US" dirty="0"/>
              <a:t>A benchmark aligned to the ACT is set for students at each grade level.  </a:t>
            </a:r>
          </a:p>
          <a:p>
            <a:pPr lvl="1"/>
            <a:r>
              <a:rPr lang="en-US" dirty="0"/>
              <a:t>Individual growth goals are created for each student based on their prior year National Standard Score and the amount of growth needed to score 306, which is considered “college and career ready,” by grade 12.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They literally subtract a student’s score from 306 and then divide that by the number of years left to 12</a:t>
            </a:r>
            <a:r>
              <a:rPr lang="en-US" baseline="30000" dirty="0"/>
              <a:t>th</a:t>
            </a:r>
            <a:r>
              <a:rPr lang="en-US" dirty="0"/>
              <a:t> grade.  </a:t>
            </a:r>
            <a:r>
              <a:rPr lang="en-US" dirty="0" err="1"/>
              <a:t>Ie</a:t>
            </a:r>
            <a:r>
              <a:rPr lang="en-US" dirty="0"/>
              <a:t>:  An 8</a:t>
            </a:r>
            <a:r>
              <a:rPr lang="en-US" baseline="30000" dirty="0"/>
              <a:t>th</a:t>
            </a:r>
            <a:r>
              <a:rPr lang="en-US" dirty="0"/>
              <a:t> grade student standard score of 235 would mean that the student is not college and career ready.  The student needs to grow 17.75 points each year to be college and career ready by grade 12.  </a:t>
            </a:r>
          </a:p>
          <a:p>
            <a:pPr lvl="1"/>
            <a:endParaRPr lang="en-US" dirty="0"/>
          </a:p>
          <a:p>
            <a:endParaRPr lang="en-US" dirty="0"/>
          </a:p>
          <a:p>
            <a:r>
              <a:rPr lang="en-US" dirty="0"/>
              <a:t>School Report Card Technical Guide:  https://reports.educateiowa.gov/schoolreportcard//content/2017TechnicalGuideIowaReportCardv3.pdf </a:t>
            </a:r>
          </a:p>
          <a:p>
            <a:pPr marL="171450" indent="-171450">
              <a:buFont typeface="Arial" panose="020B0604020202020204" pitchFamily="34" charset="0"/>
              <a:buChar char="•"/>
            </a:pPr>
            <a:r>
              <a:rPr lang="en-US" dirty="0"/>
              <a:t>For students already above the CCR goal, “the trajectory and growth target will be the annual expected growth in the 35-65 percentile range.” </a:t>
            </a:r>
          </a:p>
          <a:p>
            <a:pPr marL="171450" indent="-171450">
              <a:buFont typeface="Arial" panose="020B0604020202020204" pitchFamily="34" charset="0"/>
              <a:buChar char="•"/>
            </a:pPr>
            <a:r>
              <a:rPr lang="en-US" dirty="0"/>
              <a:t>“The individual CCR goal will always be equal to or greater than the expected growth goal at the 50</a:t>
            </a:r>
            <a:r>
              <a:rPr lang="en-US" baseline="30000" dirty="0"/>
              <a:t>th</a:t>
            </a:r>
            <a:r>
              <a:rPr lang="en-US" dirty="0"/>
              <a:t> percentile for the student’s current grade.”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5</a:t>
            </a:fld>
            <a:endParaRPr lang="en-US"/>
          </a:p>
        </p:txBody>
      </p:sp>
    </p:spTree>
    <p:extLst>
      <p:ext uri="{BB962C8B-B14F-4D97-AF65-F5344CB8AC3E}">
        <p14:creationId xmlns:p14="http://schemas.microsoft.com/office/powerpoint/2010/main" val="2491562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http://www.act.org/content/dam/act/unsecured/documents/cccr2018/Iowa-CCCR-2018.pdf</a:t>
            </a:r>
          </a:p>
          <a:p>
            <a:endParaRPr lang="en-US" dirty="0"/>
          </a:p>
          <a:p>
            <a:r>
              <a:rPr lang="en-US" dirty="0"/>
              <a:t>These are ACT scores for our students compared to Iowa and the nation.</a:t>
            </a:r>
          </a:p>
          <a:p>
            <a:endParaRPr lang="en-US" dirty="0"/>
          </a:p>
          <a:p>
            <a:r>
              <a:rPr lang="en-US" dirty="0"/>
              <a:t>There isn’t a good comparison, nationally, on Iowa Assessments.  Our students get a national standard score and percentile rank, but it’s compared to a 2011 norming group.  Not everyone takes the assessment and the norms are old.  For this reason, I didn’t attempt to compare us nationally on Iowa Assessments.  </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6</a:t>
            </a:fld>
            <a:endParaRPr lang="en-US"/>
          </a:p>
        </p:txBody>
      </p:sp>
    </p:spTree>
    <p:extLst>
      <p:ext uri="{BB962C8B-B14F-4D97-AF65-F5344CB8AC3E}">
        <p14:creationId xmlns:p14="http://schemas.microsoft.com/office/powerpoint/2010/main" val="1914231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class is disrupted, student learning is obviously disrupted for the student causing the disruption as well as for others.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Classroom management in general has an impact on learning.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from Visible Learning (John Hattie) shows an effect size of .52.  An effect size of .4 is equivalent to 1 year of growth.  Based on Hattie’s research, which is a synthesis (combination) of over 800 other meta-analyses, when considering influences on student achievement, this is actually ranked 42</a:t>
            </a:r>
            <a:r>
              <a:rPr lang="en-US" baseline="30000" dirty="0"/>
              <a:t>nd</a:t>
            </a:r>
            <a:r>
              <a:rPr lang="en-US" dirty="0"/>
              <a:t>.  To put this in perspective, teacher-student relationships have an effect size of .72 and rank 11</a:t>
            </a:r>
            <a:r>
              <a:rPr lang="en-US" baseline="30000" dirty="0"/>
              <a:t>th</a:t>
            </a:r>
            <a:r>
              <a:rPr lang="en-US" dirty="0"/>
              <a:t>.</a:t>
            </a:r>
          </a:p>
          <a:p>
            <a:endParaRPr lang="en-US" dirty="0"/>
          </a:p>
          <a:p>
            <a:r>
              <a:rPr lang="en-US" sz="1200" b="1" i="0" kern="1200" dirty="0">
                <a:solidFill>
                  <a:schemeClr val="tx1"/>
                </a:solidFill>
                <a:effectLst/>
                <a:latin typeface="+mn-lt"/>
                <a:ea typeface="+mn-ea"/>
                <a:cs typeface="+mn-cs"/>
              </a:rPr>
              <a:t>Meta</a:t>
            </a:r>
            <a:r>
              <a:rPr lang="en-US" sz="1200" b="0" i="0" kern="1200" dirty="0">
                <a:solidFill>
                  <a:schemeClr val="tx1"/>
                </a:solidFill>
                <a:effectLst/>
                <a:latin typeface="+mn-lt"/>
                <a:ea typeface="+mn-ea"/>
                <a:cs typeface="+mn-cs"/>
              </a:rPr>
              <a:t>-</a:t>
            </a:r>
            <a:r>
              <a:rPr lang="en-US" sz="1200" b="1" i="0" kern="1200" dirty="0">
                <a:solidFill>
                  <a:schemeClr val="tx1"/>
                </a:solidFill>
                <a:effectLst/>
                <a:latin typeface="+mn-lt"/>
                <a:ea typeface="+mn-ea"/>
                <a:cs typeface="+mn-cs"/>
              </a:rPr>
              <a:t>analysis</a:t>
            </a:r>
            <a:r>
              <a:rPr lang="en-US" sz="1200" b="0" i="0" kern="1200" dirty="0">
                <a:solidFill>
                  <a:schemeClr val="tx1"/>
                </a:solidFill>
                <a:effectLst/>
                <a:latin typeface="+mn-lt"/>
                <a:ea typeface="+mn-ea"/>
                <a:cs typeface="+mn-cs"/>
              </a:rPr>
              <a:t> is the statistical procedure for combining data from multiple studies. When the treatment effect (or effect size) is consistent from one study to the next, </a:t>
            </a:r>
            <a:r>
              <a:rPr lang="en-US" sz="1200" b="1" i="0" kern="1200" dirty="0">
                <a:solidFill>
                  <a:schemeClr val="tx1"/>
                </a:solidFill>
                <a:effectLst/>
                <a:latin typeface="+mn-lt"/>
                <a:ea typeface="+mn-ea"/>
                <a:cs typeface="+mn-cs"/>
              </a:rPr>
              <a:t>meta</a:t>
            </a:r>
            <a:r>
              <a:rPr lang="en-US" sz="1200" b="0" i="0" kern="1200" dirty="0">
                <a:solidFill>
                  <a:schemeClr val="tx1"/>
                </a:solidFill>
                <a:effectLst/>
                <a:latin typeface="+mn-lt"/>
                <a:ea typeface="+mn-ea"/>
                <a:cs typeface="+mn-cs"/>
              </a:rPr>
              <a:t>-</a:t>
            </a:r>
            <a:r>
              <a:rPr lang="en-US" sz="1200" b="1" i="0" kern="1200" dirty="0">
                <a:solidFill>
                  <a:schemeClr val="tx1"/>
                </a:solidFill>
                <a:effectLst/>
                <a:latin typeface="+mn-lt"/>
                <a:ea typeface="+mn-ea"/>
                <a:cs typeface="+mn-cs"/>
              </a:rPr>
              <a:t>analysis </a:t>
            </a:r>
            <a:r>
              <a:rPr lang="en-US" sz="1200" b="0" i="0" kern="1200" dirty="0">
                <a:solidFill>
                  <a:schemeClr val="tx1"/>
                </a:solidFill>
                <a:effectLst/>
                <a:latin typeface="+mn-lt"/>
                <a:ea typeface="+mn-ea"/>
                <a:cs typeface="+mn-cs"/>
              </a:rPr>
              <a:t>can be used to identify this common effect.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7</a:t>
            </a:fld>
            <a:endParaRPr lang="en-US"/>
          </a:p>
        </p:txBody>
      </p:sp>
    </p:spTree>
    <p:extLst>
      <p:ext uri="{BB962C8B-B14F-4D97-AF65-F5344CB8AC3E}">
        <p14:creationId xmlns:p14="http://schemas.microsoft.com/office/powerpoint/2010/main" val="1131257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This is in the works.  A committee met on Monday to discuss survey results and determine next steps.  </a:t>
            </a:r>
          </a:p>
          <a:p>
            <a:pPr lvl="1"/>
            <a:r>
              <a:rPr lang="en-US" dirty="0"/>
              <a:t>A student group, Tiger Link Crew, will be involved with looking at the data and determining next steps as well as implementing those.  Mrs. Erickson and Mrs. Vannausdle will be working on this with the support of other staff.  Right now, the focus will be on creating a plan for next year and implementing it from the very beginning of the school year.</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8</a:t>
            </a:fld>
            <a:endParaRPr lang="en-US"/>
          </a:p>
        </p:txBody>
      </p:sp>
    </p:spTree>
    <p:extLst>
      <p:ext uri="{BB962C8B-B14F-4D97-AF65-F5344CB8AC3E}">
        <p14:creationId xmlns:p14="http://schemas.microsoft.com/office/powerpoint/2010/main" val="3236435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secondary schedule was approved by the board last in February.  It includes a flex/seminar time at the end of the day.  This time is intended to be used for intervention as well as activities.  Several groups will be using this time:  FFA, </a:t>
            </a:r>
            <a:r>
              <a:rPr lang="en-US" dirty="0" err="1"/>
              <a:t>Minnisingers</a:t>
            </a:r>
            <a:r>
              <a:rPr lang="en-US" dirty="0"/>
              <a:t>, Band, athletic meetings &amp;/or games, Student Council, BPA, etc.</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9</a:t>
            </a:fld>
            <a:endParaRPr lang="en-US"/>
          </a:p>
        </p:txBody>
      </p:sp>
    </p:spTree>
    <p:extLst>
      <p:ext uri="{BB962C8B-B14F-4D97-AF65-F5344CB8AC3E}">
        <p14:creationId xmlns:p14="http://schemas.microsoft.com/office/powerpoint/2010/main" val="278381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Secondary staff were given a survey to administer to their classes at the end of 3</a:t>
            </a:r>
            <a:r>
              <a:rPr lang="en-US" baseline="30000" dirty="0"/>
              <a:t>rd</a:t>
            </a:r>
            <a:r>
              <a:rPr lang="en-US" dirty="0"/>
              <a:t> quarter and quarterly thereafter.  The survey was developed by Mrs. Erickson and other high school staff and then extended to the middle school staff last week.  They had PD yesterday on how to administer the survey and use the results. </a:t>
            </a:r>
          </a:p>
          <a:p>
            <a:r>
              <a:rPr lang="en-US" dirty="0"/>
              <a:t>The 16 question survey, which teachers cannot change, but can add to, is broken into 5 categories:</a:t>
            </a:r>
          </a:p>
          <a:p>
            <a:pPr marL="171450" indent="-171450">
              <a:buFont typeface="Arial" panose="020B0604020202020204" pitchFamily="34" charset="0"/>
              <a:buChar char="•"/>
            </a:pPr>
            <a:r>
              <a:rPr lang="en-US" dirty="0"/>
              <a:t>Student/Teacher Relationship</a:t>
            </a:r>
          </a:p>
          <a:p>
            <a:pPr marL="171450" indent="-171450">
              <a:buFont typeface="Arial" panose="020B0604020202020204" pitchFamily="34" charset="0"/>
              <a:buChar char="•"/>
            </a:pPr>
            <a:r>
              <a:rPr lang="en-US" dirty="0"/>
              <a:t>Rigorous Expectations</a:t>
            </a:r>
          </a:p>
          <a:p>
            <a:pPr marL="171450" indent="-171450">
              <a:buFont typeface="Arial" panose="020B0604020202020204" pitchFamily="34" charset="0"/>
              <a:buChar char="•"/>
            </a:pPr>
            <a:r>
              <a:rPr lang="en-US" dirty="0"/>
              <a:t>Student Engagement</a:t>
            </a:r>
          </a:p>
          <a:p>
            <a:pPr marL="171450" indent="-171450">
              <a:buFont typeface="Arial" panose="020B0604020202020204" pitchFamily="34" charset="0"/>
              <a:buChar char="•"/>
            </a:pPr>
            <a:r>
              <a:rPr lang="en-US" dirty="0"/>
              <a:t>Pedagogical Effectiveness</a:t>
            </a:r>
          </a:p>
          <a:p>
            <a:pPr marL="171450" indent="-171450">
              <a:buFont typeface="Arial" panose="020B0604020202020204" pitchFamily="34" charset="0"/>
              <a:buChar char="•"/>
            </a:pPr>
            <a:r>
              <a:rPr lang="en-US" dirty="0"/>
              <a:t>Classroom Climate</a:t>
            </a:r>
          </a:p>
        </p:txBody>
      </p:sp>
      <p:sp>
        <p:nvSpPr>
          <p:cNvPr id="4" name="Slide Number Placeholder 3"/>
          <p:cNvSpPr>
            <a:spLocks noGrp="1"/>
          </p:cNvSpPr>
          <p:nvPr>
            <p:ph type="sldNum" sz="quarter" idx="10"/>
          </p:nvPr>
        </p:nvSpPr>
        <p:spPr/>
        <p:txBody>
          <a:bodyPr/>
          <a:lstStyle/>
          <a:p>
            <a:fld id="{D5D79418-37EB-4378-AD22-89DBB000B0DA}" type="slidenum">
              <a:rPr lang="en-US" smtClean="0"/>
              <a:t>10</a:t>
            </a:fld>
            <a:endParaRPr lang="en-US"/>
          </a:p>
        </p:txBody>
      </p:sp>
    </p:spTree>
    <p:extLst>
      <p:ext uri="{BB962C8B-B14F-4D97-AF65-F5344CB8AC3E}">
        <p14:creationId xmlns:p14="http://schemas.microsoft.com/office/powerpoint/2010/main" val="34179416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828293" y="2742465"/>
            <a:ext cx="8494463" cy="1373070"/>
          </a:xfrm>
        </p:spPr>
        <p:txBody>
          <a:bodyPr anchor="b">
            <a:no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828799" y="4394039"/>
            <a:ext cx="8493957" cy="1117687"/>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112956" y="5936187"/>
            <a:ext cx="2743200" cy="365125"/>
          </a:xfrm>
        </p:spPr>
        <p:txBody>
          <a:bodyPr/>
          <a:lstStyle/>
          <a:p>
            <a:fld id="{616D6166-2B42-4F11-BAA6-8ABAE1BE810C}" type="datetimeFigureOut">
              <a:rPr lang="en-US" smtClean="0"/>
              <a:t>3/4/2019</a:t>
            </a:fld>
            <a:endParaRPr lang="en-US" dirty="0"/>
          </a:p>
        </p:txBody>
      </p:sp>
      <p:sp>
        <p:nvSpPr>
          <p:cNvPr id="5" name="Footer Placeholder 4"/>
          <p:cNvSpPr>
            <a:spLocks noGrp="1"/>
          </p:cNvSpPr>
          <p:nvPr>
            <p:ph type="ftr" sz="quarter" idx="11"/>
          </p:nvPr>
        </p:nvSpPr>
        <p:spPr>
          <a:xfrm>
            <a:off x="1242296" y="5936188"/>
            <a:ext cx="6870660" cy="365125"/>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10803518" y="2750779"/>
            <a:ext cx="1171888" cy="1356442"/>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64384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329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a:xfrm>
            <a:off x="2432921"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a:xfrm>
            <a:off x="2432921"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smtClean="0"/>
              <a:t>‹#›</a:t>
            </a:fld>
            <a:endParaRPr lang="en-US"/>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1090482"/>
          </a:xfrm>
        </p:spPr>
        <p:txBody>
          <a:bodyPr anchor="ctr" anchorCtr="0">
            <a:normAutofit/>
          </a:bodyPr>
          <a:lstStyle>
            <a:lvl1pPr>
              <a:defRPr sz="240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9E3FA76C-C565-46B6-8652-D75785E2521F}" type="slidenum">
              <a:rPr lang="en-US" smtClean="0"/>
              <a:t>‹#›</a:t>
            </a:fld>
            <a:endParaRPr lang="en-US"/>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a:lstStyle/>
          <a:p>
            <a:r>
              <a:rPr lang="en-US"/>
              <a:t>Click icon to add SmartArt graphic</a:t>
            </a:r>
          </a:p>
        </p:txBody>
      </p:sp>
    </p:spTree>
    <p:extLst>
      <p:ext uri="{BB962C8B-B14F-4D97-AF65-F5344CB8AC3E}">
        <p14:creationId xmlns:p14="http://schemas.microsoft.com/office/powerpoint/2010/main"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9E3FA76C-C565-46B6-8652-D75785E2521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ctangle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77332"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2177333"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047994" y="5936187"/>
            <a:ext cx="2743200" cy="365125"/>
          </a:xfrm>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a:xfrm>
            <a:off x="2177334"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38697" y="4698039"/>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3/4/2019</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8989256" y="5936187"/>
            <a:ext cx="2743200" cy="365125"/>
          </a:xfrm>
        </p:spPr>
        <p:txBody>
          <a:bodyPr/>
          <a:lstStyle/>
          <a:p>
            <a:fld id="{616D6166-2B42-4F11-BAA6-8ABAE1BE810C}" type="datetimeFigureOut">
              <a:rPr lang="en-US" smtClean="0"/>
              <a:t>3/4/2019</a:t>
            </a:fld>
            <a:endParaRPr lang="en-US"/>
          </a:p>
        </p:txBody>
      </p:sp>
      <p:sp>
        <p:nvSpPr>
          <p:cNvPr id="4" name="Footer Placeholder 3"/>
          <p:cNvSpPr>
            <a:spLocks noGrp="1"/>
          </p:cNvSpPr>
          <p:nvPr>
            <p:ph type="ftr" sz="quarter" idx="11"/>
          </p:nvPr>
        </p:nvSpPr>
        <p:spPr>
          <a:xfrm>
            <a:off x="2118596" y="5936188"/>
            <a:ext cx="6870660" cy="365125"/>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40493" y="748304"/>
            <a:ext cx="1154151" cy="1090789"/>
          </a:xfrm>
        </p:spPr>
        <p:txBody>
          <a:bodyPr/>
          <a:lstStyle/>
          <a:p>
            <a:fld id="{9E3FA76C-C565-46B6-8652-D75785E2521F}" type="slidenum">
              <a:rPr lang="en-US" smtClean="0"/>
              <a:t>‹#›</a:t>
            </a:fld>
            <a:endParaRPr lang="en-US"/>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400"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a:r>
              <a:rPr lang="en-US"/>
              <a:t>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a:r>
              <a:rPr lang="en-US"/>
              <a:t>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3/4/2019</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t>3/4/2019</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t>‹#›</a:t>
            </a:fld>
            <a:endParaRPr lang="en-US"/>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t>3/4/2019</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37645"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051448" y="2336873"/>
            <a:ext cx="4700058" cy="3599316"/>
          </a:xfrm>
        </p:spPr>
        <p:txBody>
          <a:bodyPr anchor="ctr" anchorCtr="0"/>
          <a:lstStyle>
            <a:lvl1pPr algn="ctr">
              <a:defRPr/>
            </a:lvl1pPr>
            <a:lvl2pPr algn="ctr">
              <a:defRPr/>
            </a:lvl2pPr>
            <a:lvl3pPr algn="ctr">
              <a:defRPr/>
            </a:lvl3pPr>
            <a:lvl4pPr algn="ctr">
              <a:defRPr/>
            </a:lvl4pPr>
            <a:lvl5pPr algn="ct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a:xfrm>
            <a:off x="2137646"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94123" y="2336873"/>
            <a:ext cx="4700059"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t>3/4/2019</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smtClean="0"/>
              <a:t>3/4/2019</a:t>
            </a:fld>
            <a:endParaRPr lang="en-US"/>
          </a:p>
        </p:txBody>
      </p:sp>
      <p:sp>
        <p:nvSpPr>
          <p:cNvPr id="6" name="Footer Placeholder 5"/>
          <p:cNvSpPr>
            <a:spLocks noGrp="1"/>
          </p:cNvSpPr>
          <p:nvPr>
            <p:ph type="ftr" sz="quarter" idx="11"/>
          </p:nvPr>
        </p:nvSpPr>
        <p:spPr>
          <a:xfrm>
            <a:off x="2137646"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smtClean="0"/>
              <a:t>‹#›</a:t>
            </a:fld>
            <a:endParaRPr lang="en-US"/>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6D6166-2B42-4F11-BAA6-8ABAE1BE810C}" type="datetimeFigureOut">
              <a:rPr lang="en-US" smtClean="0"/>
              <a:t>3/4/2019</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t>3/4/2019</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6D6166-2B42-4F11-BAA6-8ABAE1BE810C}" type="datetimeFigureOut">
              <a:rPr lang="en-US" smtClean="0"/>
              <a:t>3/4/2019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E3FA76C-C565-46B6-8652-D75785E2521F}" type="slidenum">
              <a:rPr lang="en-US" smtClean="0"/>
              <a:t>‹#›</a:t>
            </a:fld>
            <a:endParaRPr lang="en-US"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forms/d/1_m-HcY9QDySP71NwXqbOOgXqj_6pKQlINd77tpEJhJw/edit"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13.sv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sv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hyperlink" Target="file:///C:\Users\fluckeyl\Desktop\SIAC\SIAC%20Observations%20and%20Questions.docx"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1.sv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dirty="0"/>
              <a:t>Red Oak Community School District</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p:txBody>
          <a:bodyPr>
            <a:normAutofit/>
          </a:bodyPr>
          <a:lstStyle/>
          <a:p>
            <a:r>
              <a:rPr lang="en-US" sz="2800" dirty="0"/>
              <a:t>School Improvement Advisory Committee</a:t>
            </a:r>
          </a:p>
        </p:txBody>
      </p:sp>
      <p:pic>
        <p:nvPicPr>
          <p:cNvPr id="9" name="Graphic 8" descr="Book">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993" y="2961000"/>
            <a:ext cx="936000" cy="936000"/>
          </a:xfrm>
          <a:prstGeom prst="rect">
            <a:avLst/>
          </a:prstGeom>
        </p:spPr>
      </p:pic>
    </p:spTree>
    <p:extLst>
      <p:ext uri="{BB962C8B-B14F-4D97-AF65-F5344CB8AC3E}">
        <p14:creationId xmlns:p14="http://schemas.microsoft.com/office/powerpoint/2010/main"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380343"/>
            <a:ext cx="9482666" cy="4189790"/>
          </a:xfrm>
        </p:spPr>
        <p:txBody>
          <a:bodyPr>
            <a:normAutofit/>
          </a:bodyPr>
          <a:lstStyle/>
          <a:p>
            <a:r>
              <a:rPr lang="en-US" dirty="0"/>
              <a:t>Is there a way to find out what students think teachers do well to build relationships?</a:t>
            </a:r>
          </a:p>
          <a:p>
            <a:pPr lvl="1"/>
            <a:r>
              <a:rPr lang="en-US" dirty="0">
                <a:hlinkClick r:id="rId3"/>
              </a:rPr>
              <a:t>https://docs.google.com/forms/d/1_m-HcY9QDySP71NwXqbOOgXqj_6pKQlINd77tpEJhJw/edit</a:t>
            </a:r>
            <a:r>
              <a:rPr lang="en-US" dirty="0"/>
              <a:t> </a:t>
            </a:r>
          </a:p>
          <a:p>
            <a:pPr lvl="1"/>
            <a:endParaRPr lang="en-US" dirty="0"/>
          </a:p>
          <a:p>
            <a:pPr lvl="1"/>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270370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633698" y="2053889"/>
            <a:ext cx="5204395" cy="4481074"/>
          </a:xfrm>
        </p:spPr>
        <p:txBody>
          <a:bodyPr>
            <a:normAutofit fontScale="92500" lnSpcReduction="20000"/>
          </a:bodyPr>
          <a:lstStyle/>
          <a:p>
            <a:r>
              <a:rPr lang="en-US" dirty="0"/>
              <a:t>ACT - more information</a:t>
            </a:r>
          </a:p>
          <a:p>
            <a:r>
              <a:rPr lang="en-US" dirty="0"/>
              <a:t>&gt; 75% think college</a:t>
            </a:r>
          </a:p>
          <a:p>
            <a:r>
              <a:rPr lang="en-US" dirty="0"/>
              <a:t>Few are taking it (&lt; 25%)</a:t>
            </a:r>
          </a:p>
          <a:p>
            <a:r>
              <a:rPr lang="en-US" dirty="0"/>
              <a:t>How many times do they take it?</a:t>
            </a:r>
          </a:p>
          <a:p>
            <a:pPr lvl="1"/>
            <a:r>
              <a:rPr lang="en-US" dirty="0"/>
              <a:t>As often as they wish</a:t>
            </a:r>
          </a:p>
          <a:p>
            <a:r>
              <a:rPr lang="en-US" dirty="0"/>
              <a:t>Since when?</a:t>
            </a:r>
          </a:p>
          <a:p>
            <a:pPr lvl="1"/>
            <a:r>
              <a:rPr lang="en-US" dirty="0"/>
              <a:t>Specific requirements for students age 13 or younger, but students can begin taking it in middle school</a:t>
            </a:r>
          </a:p>
          <a:p>
            <a:r>
              <a:rPr lang="en-US" dirty="0"/>
              <a:t>Cost?</a:t>
            </a:r>
          </a:p>
          <a:p>
            <a:pPr lvl="1"/>
            <a:r>
              <a:rPr lang="en-US" dirty="0"/>
              <a:t>$50.50 for the standard ACT</a:t>
            </a:r>
          </a:p>
          <a:p>
            <a:pPr lvl="1"/>
            <a:r>
              <a:rPr lang="en-US" dirty="0"/>
              <a:t>Adding the writing portion costs $67</a:t>
            </a:r>
          </a:p>
          <a:p>
            <a:pPr marL="0" indent="0">
              <a:buNone/>
            </a:pPr>
            <a:br>
              <a:rPr lang="en-US" dirty="0"/>
            </a:br>
            <a:endParaRPr lang="en-US" dirty="0"/>
          </a:p>
          <a:p>
            <a:pPr lvl="1"/>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5" name="Content Placeholder 2">
            <a:extLst>
              <a:ext uri="{FF2B5EF4-FFF2-40B4-BE49-F238E27FC236}">
                <a16:creationId xmlns:a16="http://schemas.microsoft.com/office/drawing/2014/main" id="{82086246-26D4-4874-A671-B8C1703A5809}"/>
              </a:ext>
            </a:extLst>
          </p:cNvPr>
          <p:cNvSpPr txBox="1">
            <a:spLocks/>
          </p:cNvSpPr>
          <p:nvPr/>
        </p:nvSpPr>
        <p:spPr>
          <a:xfrm>
            <a:off x="6096001" y="2053888"/>
            <a:ext cx="5620338" cy="464584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a:t>Information for parents?</a:t>
            </a:r>
          </a:p>
          <a:p>
            <a:pPr lvl="1"/>
            <a:r>
              <a:rPr lang="en-US" dirty="0"/>
              <a:t>District website under HS Guidance</a:t>
            </a:r>
          </a:p>
          <a:p>
            <a:pPr lvl="1"/>
            <a:r>
              <a:rPr lang="en-US" dirty="0"/>
              <a:t>Flyers with test dates, cost, registration, and general info as well as practice ACT tests on the main table during both sessions of P/T Conferences where parents pick up student grades</a:t>
            </a:r>
          </a:p>
          <a:p>
            <a:pPr lvl="1"/>
            <a:r>
              <a:rPr lang="en-US" dirty="0"/>
              <a:t>Registration deadline and ACT test date in announcements at least 3 weeks prior to the deadline</a:t>
            </a:r>
          </a:p>
          <a:p>
            <a:pPr lvl="1"/>
            <a:r>
              <a:rPr lang="en-US" dirty="0"/>
              <a:t>Counselor met with all juniors this spring and told all juniors planning to attend 4-year colleges that they need to take it this spring, summer, or fall.</a:t>
            </a:r>
          </a:p>
          <a:p>
            <a:pPr lvl="1"/>
            <a:r>
              <a:rPr lang="en-US" dirty="0"/>
              <a:t>Juniors planning to attend 2-year colleges or trade schools were told they don’t have to take it to be accepted to those schools.</a:t>
            </a:r>
            <a:br>
              <a:rPr lang="en-US" dirty="0"/>
            </a:br>
            <a:endParaRPr lang="en-US" dirty="0"/>
          </a:p>
          <a:p>
            <a:pPr lvl="1"/>
            <a:endParaRPr lang="en-US" dirty="0"/>
          </a:p>
        </p:txBody>
      </p:sp>
    </p:spTree>
    <p:extLst>
      <p:ext uri="{BB962C8B-B14F-4D97-AF65-F5344CB8AC3E}">
        <p14:creationId xmlns:p14="http://schemas.microsoft.com/office/powerpoint/2010/main" val="1547843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266122"/>
            <a:ext cx="8067629" cy="406740"/>
          </a:xfrm>
        </p:spPr>
        <p:txBody>
          <a:bodyPr>
            <a:normAutofit lnSpcReduction="10000"/>
          </a:bodyPr>
          <a:lstStyle/>
          <a:p>
            <a:pPr marL="0" indent="0">
              <a:buNone/>
            </a:pPr>
            <a:r>
              <a:rPr lang="en-US" dirty="0"/>
              <a:t>Enrollment in Iowa community colleges and Universities</a:t>
            </a:r>
          </a:p>
          <a:p>
            <a:pPr marL="0" indent="0">
              <a:buNone/>
            </a:pPr>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pic>
        <p:nvPicPr>
          <p:cNvPr id="4" name="Picture 3">
            <a:extLst>
              <a:ext uri="{FF2B5EF4-FFF2-40B4-BE49-F238E27FC236}">
                <a16:creationId xmlns:a16="http://schemas.microsoft.com/office/drawing/2014/main" id="{60C44527-CD20-4F24-92CE-A2C8C8786AC2}"/>
              </a:ext>
            </a:extLst>
          </p:cNvPr>
          <p:cNvPicPr>
            <a:picLocks noChangeAspect="1"/>
          </p:cNvPicPr>
          <p:nvPr/>
        </p:nvPicPr>
        <p:blipFill>
          <a:blip r:embed="rId5"/>
          <a:stretch>
            <a:fillRect/>
          </a:stretch>
        </p:blipFill>
        <p:spPr>
          <a:xfrm>
            <a:off x="261836" y="3033840"/>
            <a:ext cx="11668328" cy="3210271"/>
          </a:xfrm>
          <a:prstGeom prst="rect">
            <a:avLst/>
          </a:prstGeom>
        </p:spPr>
      </p:pic>
    </p:spTree>
    <p:extLst>
      <p:ext uri="{BB962C8B-B14F-4D97-AF65-F5344CB8AC3E}">
        <p14:creationId xmlns:p14="http://schemas.microsoft.com/office/powerpoint/2010/main" val="2111397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idx="4294967295"/>
          </p:nvPr>
        </p:nvSpPr>
        <p:spPr>
          <a:xfrm>
            <a:off x="2578100" y="752475"/>
            <a:ext cx="9613900" cy="1081088"/>
          </a:xfrm>
        </p:spPr>
        <p:txBody>
          <a:bodyPr/>
          <a:lstStyle/>
          <a:p>
            <a:r>
              <a:rPr lang="en-US" dirty="0"/>
              <a:t>Additional Information</a:t>
            </a:r>
          </a:p>
        </p:txBody>
      </p:sp>
      <p:pic>
        <p:nvPicPr>
          <p:cNvPr id="7" name="Picture 6">
            <a:extLst>
              <a:ext uri="{FF2B5EF4-FFF2-40B4-BE49-F238E27FC236}">
                <a16:creationId xmlns:a16="http://schemas.microsoft.com/office/drawing/2014/main" id="{0FF5FBB7-13D8-4660-931E-A5DA89DD4AF9}"/>
              </a:ext>
            </a:extLst>
          </p:cNvPr>
          <p:cNvPicPr>
            <a:picLocks noChangeAspect="1"/>
          </p:cNvPicPr>
          <p:nvPr/>
        </p:nvPicPr>
        <p:blipFill>
          <a:blip r:embed="rId3"/>
          <a:stretch>
            <a:fillRect/>
          </a:stretch>
        </p:blipFill>
        <p:spPr>
          <a:xfrm>
            <a:off x="734585" y="125062"/>
            <a:ext cx="10722829" cy="6607875"/>
          </a:xfrm>
          <a:prstGeom prst="rect">
            <a:avLst/>
          </a:prstGeom>
        </p:spPr>
      </p:pic>
    </p:spTree>
    <p:extLst>
      <p:ext uri="{BB962C8B-B14F-4D97-AF65-F5344CB8AC3E}">
        <p14:creationId xmlns:p14="http://schemas.microsoft.com/office/powerpoint/2010/main" val="136965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idx="4294967295"/>
          </p:nvPr>
        </p:nvSpPr>
        <p:spPr>
          <a:xfrm>
            <a:off x="2578100" y="752475"/>
            <a:ext cx="9613900" cy="1081088"/>
          </a:xfrm>
        </p:spPr>
        <p:txBody>
          <a:bodyPr/>
          <a:lstStyle/>
          <a:p>
            <a:r>
              <a:rPr lang="en-US" dirty="0"/>
              <a:t>Additional Information</a:t>
            </a:r>
          </a:p>
        </p:txBody>
      </p:sp>
      <p:pic>
        <p:nvPicPr>
          <p:cNvPr id="3" name="Picture 2">
            <a:extLst>
              <a:ext uri="{FF2B5EF4-FFF2-40B4-BE49-F238E27FC236}">
                <a16:creationId xmlns:a16="http://schemas.microsoft.com/office/drawing/2014/main" id="{10EAAB7A-86BF-4706-B968-D0E68C9D3DE0}"/>
              </a:ext>
            </a:extLst>
          </p:cNvPr>
          <p:cNvPicPr>
            <a:picLocks noChangeAspect="1"/>
          </p:cNvPicPr>
          <p:nvPr/>
        </p:nvPicPr>
        <p:blipFill>
          <a:blip r:embed="rId3"/>
          <a:stretch>
            <a:fillRect/>
          </a:stretch>
        </p:blipFill>
        <p:spPr>
          <a:xfrm>
            <a:off x="485189" y="272562"/>
            <a:ext cx="11221622" cy="6312876"/>
          </a:xfrm>
          <a:prstGeom prst="rect">
            <a:avLst/>
          </a:prstGeom>
        </p:spPr>
      </p:pic>
    </p:spTree>
    <p:extLst>
      <p:ext uri="{BB962C8B-B14F-4D97-AF65-F5344CB8AC3E}">
        <p14:creationId xmlns:p14="http://schemas.microsoft.com/office/powerpoint/2010/main" val="379644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idx="4294967295"/>
          </p:nvPr>
        </p:nvSpPr>
        <p:spPr>
          <a:xfrm>
            <a:off x="2578100" y="752475"/>
            <a:ext cx="9613900" cy="1081088"/>
          </a:xfrm>
        </p:spPr>
        <p:txBody>
          <a:bodyPr/>
          <a:lstStyle/>
          <a:p>
            <a:r>
              <a:rPr lang="en-US" dirty="0"/>
              <a:t>Additional Information</a:t>
            </a:r>
          </a:p>
        </p:txBody>
      </p:sp>
      <p:pic>
        <p:nvPicPr>
          <p:cNvPr id="4" name="Picture 3">
            <a:extLst>
              <a:ext uri="{FF2B5EF4-FFF2-40B4-BE49-F238E27FC236}">
                <a16:creationId xmlns:a16="http://schemas.microsoft.com/office/drawing/2014/main" id="{9A203668-E7B3-47CA-AC8C-58CBE453DF2D}"/>
              </a:ext>
            </a:extLst>
          </p:cNvPr>
          <p:cNvPicPr>
            <a:picLocks noChangeAspect="1"/>
          </p:cNvPicPr>
          <p:nvPr/>
        </p:nvPicPr>
        <p:blipFill>
          <a:blip r:embed="rId3"/>
          <a:stretch>
            <a:fillRect/>
          </a:stretch>
        </p:blipFill>
        <p:spPr>
          <a:xfrm>
            <a:off x="639542" y="92039"/>
            <a:ext cx="10912915" cy="6673922"/>
          </a:xfrm>
          <a:prstGeom prst="rect">
            <a:avLst/>
          </a:prstGeom>
        </p:spPr>
      </p:pic>
    </p:spTree>
    <p:extLst>
      <p:ext uri="{BB962C8B-B14F-4D97-AF65-F5344CB8AC3E}">
        <p14:creationId xmlns:p14="http://schemas.microsoft.com/office/powerpoint/2010/main" val="9991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776698" y="2067963"/>
            <a:ext cx="8105856" cy="4481074"/>
          </a:xfrm>
        </p:spPr>
        <p:txBody>
          <a:bodyPr>
            <a:normAutofit/>
          </a:bodyPr>
          <a:lstStyle/>
          <a:p>
            <a:r>
              <a:rPr lang="en-US" dirty="0"/>
              <a:t>Can we get new data when the new school report card comes out in March?</a:t>
            </a:r>
          </a:p>
          <a:p>
            <a:pPr lvl="1"/>
            <a:r>
              <a:rPr lang="en-US" dirty="0"/>
              <a:t>Still not out, but yes!</a:t>
            </a:r>
          </a:p>
          <a:p>
            <a:pPr marL="0" indent="0">
              <a:buNone/>
            </a:pPr>
            <a:br>
              <a:rPr lang="en-US" dirty="0"/>
            </a:br>
            <a:endParaRPr lang="en-US" dirty="0"/>
          </a:p>
          <a:p>
            <a:pPr lvl="1"/>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1701113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Observations and Questions</a:t>
            </a:r>
          </a:p>
        </p:txBody>
      </p:sp>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p:txBody>
          <a:bodyPr>
            <a:normAutofit/>
          </a:bodyPr>
          <a:lstStyle/>
          <a:p>
            <a:r>
              <a:rPr lang="en-US" sz="2400" dirty="0">
                <a:hlinkClick r:id="rId3" action="ppaction://hlinkfile"/>
              </a:rPr>
              <a:t>Feedback from February Meeting</a:t>
            </a:r>
            <a:endParaRPr lang="en-US" sz="2400" dirty="0"/>
          </a:p>
          <a:p>
            <a:endParaRPr lang="en-US" sz="2400" dirty="0"/>
          </a:p>
          <a:p>
            <a:endParaRPr lang="en-US" sz="2400" dirty="0"/>
          </a:p>
        </p:txBody>
      </p:sp>
      <p:pic>
        <p:nvPicPr>
          <p:cNvPr id="5" name="Graphic 4" descr="Purpose">
            <a:extLst>
              <a:ext uri="{FF2B5EF4-FFF2-40B4-BE49-F238E27FC236}">
                <a16:creationId xmlns:a16="http://schemas.microsoft.com/office/drawing/2014/main" id="{28F7ACE2-5D39-488F-AF39-9DEDFF0FF2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03486" y="2947289"/>
            <a:ext cx="936000" cy="936000"/>
          </a:xfrm>
          <a:prstGeom prst="rect">
            <a:avLst/>
          </a:prstGeom>
        </p:spPr>
      </p:pic>
    </p:spTree>
    <p:extLst>
      <p:ext uri="{BB962C8B-B14F-4D97-AF65-F5344CB8AC3E}">
        <p14:creationId xmlns:p14="http://schemas.microsoft.com/office/powerpoint/2010/main" val="274584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did we learn?</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201333"/>
            <a:ext cx="9482666" cy="4368800"/>
          </a:xfrm>
        </p:spPr>
        <p:txBody>
          <a:bodyPr>
            <a:normAutofit lnSpcReduction="10000"/>
          </a:bodyPr>
          <a:lstStyle/>
          <a:p>
            <a:r>
              <a:rPr lang="en-US" dirty="0"/>
              <a:t>We were concerned about the results of the student voice grade results.  Ex:  When students don’t have “heroes” or feel they may fail, they won’t score well on tests.</a:t>
            </a:r>
          </a:p>
          <a:p>
            <a:r>
              <a:rPr lang="en-US" dirty="0"/>
              <a:t>The growth of each student – proficiency vs. growth</a:t>
            </a:r>
          </a:p>
          <a:p>
            <a:r>
              <a:rPr lang="en-US" dirty="0"/>
              <a:t>Achievement of students through scores compared to the state.  The numbers were helpful.</a:t>
            </a:r>
          </a:p>
          <a:p>
            <a:r>
              <a:rPr lang="en-US" dirty="0"/>
              <a:t>Need to come up with ideas to improve student to student respect.</a:t>
            </a:r>
          </a:p>
          <a:p>
            <a:r>
              <a:rPr lang="en-US" dirty="0"/>
              <a:t>School environment:  </a:t>
            </a:r>
          </a:p>
          <a:p>
            <a:pPr lvl="1"/>
            <a:r>
              <a:rPr lang="en-US" dirty="0"/>
              <a:t>Work hard at that</a:t>
            </a:r>
          </a:p>
          <a:p>
            <a:pPr lvl="1"/>
            <a:r>
              <a:rPr lang="en-US" dirty="0"/>
              <a:t>Sharing the results</a:t>
            </a:r>
          </a:p>
          <a:p>
            <a:pPr lvl="1"/>
            <a:r>
              <a:rPr lang="en-US" dirty="0"/>
              <a:t>Kids need to be happier and comfortable at the school.</a:t>
            </a: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420520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201333"/>
            <a:ext cx="9482666" cy="4368800"/>
          </a:xfrm>
        </p:spPr>
        <p:txBody>
          <a:bodyPr>
            <a:normAutofit/>
          </a:bodyPr>
          <a:lstStyle/>
          <a:p>
            <a:r>
              <a:rPr lang="en-US" dirty="0"/>
              <a:t>Alternative school – how many students does this take in?  Is their degree the same as a regular diploma?  Would like more knowledge about this.</a:t>
            </a:r>
          </a:p>
          <a:p>
            <a:pPr lvl="1"/>
            <a:r>
              <a:rPr lang="en-US" dirty="0"/>
              <a:t>About 20 students each year for the last 2 years</a:t>
            </a:r>
          </a:p>
          <a:p>
            <a:pPr lvl="1"/>
            <a:r>
              <a:rPr lang="en-US" dirty="0"/>
              <a:t>This year there are 10 full-time students and about 25 credit recovery students</a:t>
            </a:r>
          </a:p>
          <a:p>
            <a:pPr lvl="1"/>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1089336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380343"/>
            <a:ext cx="9482666" cy="4189790"/>
          </a:xfrm>
        </p:spPr>
        <p:txBody>
          <a:bodyPr>
            <a:normAutofit/>
          </a:bodyPr>
          <a:lstStyle/>
          <a:p>
            <a:r>
              <a:rPr lang="en-US" dirty="0"/>
              <a:t>College and Career Readiness – What are the standards used to measure this?  For the School Report Card:</a:t>
            </a:r>
          </a:p>
          <a:p>
            <a:pPr lvl="1"/>
            <a:r>
              <a:rPr lang="en-US" dirty="0"/>
              <a:t>Cut scores of 22 on Reading and 22 on Math on the ACT represent college readiness.</a:t>
            </a: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172302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266122"/>
            <a:ext cx="8067629" cy="605112"/>
          </a:xfrm>
        </p:spPr>
        <p:txBody>
          <a:bodyPr>
            <a:normAutofit/>
          </a:bodyPr>
          <a:lstStyle/>
          <a:p>
            <a:r>
              <a:rPr lang="en-US" dirty="0"/>
              <a:t>How does Red Oak Schools rate on a nationwide basis?</a:t>
            </a: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graphicFrame>
        <p:nvGraphicFramePr>
          <p:cNvPr id="4" name="Table 3">
            <a:extLst>
              <a:ext uri="{FF2B5EF4-FFF2-40B4-BE49-F238E27FC236}">
                <a16:creationId xmlns:a16="http://schemas.microsoft.com/office/drawing/2014/main" id="{B5FA5A94-110D-45A6-86F0-4B590FF76A6C}"/>
              </a:ext>
            </a:extLst>
          </p:cNvPr>
          <p:cNvGraphicFramePr>
            <a:graphicFrameLocks noGrp="1"/>
          </p:cNvGraphicFramePr>
          <p:nvPr/>
        </p:nvGraphicFramePr>
        <p:xfrm>
          <a:off x="1038750" y="2871234"/>
          <a:ext cx="4606676" cy="3509706"/>
        </p:xfrm>
        <a:graphic>
          <a:graphicData uri="http://schemas.openxmlformats.org/drawingml/2006/table">
            <a:tbl>
              <a:tblPr firstRow="1" bandRow="1">
                <a:tableStyleId>{125E5076-3810-47DD-B79F-674D7AD40C01}</a:tableStyleId>
              </a:tblPr>
              <a:tblGrid>
                <a:gridCol w="1287007">
                  <a:extLst>
                    <a:ext uri="{9D8B030D-6E8A-4147-A177-3AD203B41FA5}">
                      <a16:colId xmlns:a16="http://schemas.microsoft.com/office/drawing/2014/main" val="621616144"/>
                    </a:ext>
                  </a:extLst>
                </a:gridCol>
                <a:gridCol w="1172817">
                  <a:extLst>
                    <a:ext uri="{9D8B030D-6E8A-4147-A177-3AD203B41FA5}">
                      <a16:colId xmlns:a16="http://schemas.microsoft.com/office/drawing/2014/main" val="1178405645"/>
                    </a:ext>
                  </a:extLst>
                </a:gridCol>
                <a:gridCol w="1053548">
                  <a:extLst>
                    <a:ext uri="{9D8B030D-6E8A-4147-A177-3AD203B41FA5}">
                      <a16:colId xmlns:a16="http://schemas.microsoft.com/office/drawing/2014/main" val="813647721"/>
                    </a:ext>
                  </a:extLst>
                </a:gridCol>
                <a:gridCol w="1093304">
                  <a:extLst>
                    <a:ext uri="{9D8B030D-6E8A-4147-A177-3AD203B41FA5}">
                      <a16:colId xmlns:a16="http://schemas.microsoft.com/office/drawing/2014/main" val="4161361010"/>
                    </a:ext>
                  </a:extLst>
                </a:gridCol>
              </a:tblGrid>
              <a:tr h="584951">
                <a:tc>
                  <a:txBody>
                    <a:bodyPr/>
                    <a:lstStyle/>
                    <a:p>
                      <a:r>
                        <a:rPr lang="en-US" dirty="0"/>
                        <a:t>2017</a:t>
                      </a:r>
                    </a:p>
                  </a:txBody>
                  <a:tcPr/>
                </a:tc>
                <a:tc>
                  <a:txBody>
                    <a:bodyPr/>
                    <a:lstStyle/>
                    <a:p>
                      <a:r>
                        <a:rPr lang="en-US" dirty="0"/>
                        <a:t>Red Oak</a:t>
                      </a:r>
                    </a:p>
                  </a:txBody>
                  <a:tcPr/>
                </a:tc>
                <a:tc>
                  <a:txBody>
                    <a:bodyPr/>
                    <a:lstStyle/>
                    <a:p>
                      <a:r>
                        <a:rPr lang="en-US" dirty="0"/>
                        <a:t>Iowa</a:t>
                      </a:r>
                    </a:p>
                  </a:txBody>
                  <a:tcPr/>
                </a:tc>
                <a:tc>
                  <a:txBody>
                    <a:bodyPr/>
                    <a:lstStyle/>
                    <a:p>
                      <a:r>
                        <a:rPr lang="en-US" dirty="0"/>
                        <a:t>U.S.</a:t>
                      </a:r>
                    </a:p>
                  </a:txBody>
                  <a:tcPr/>
                </a:tc>
                <a:extLst>
                  <a:ext uri="{0D108BD9-81ED-4DB2-BD59-A6C34878D82A}">
                    <a16:rowId xmlns:a16="http://schemas.microsoft.com/office/drawing/2014/main" val="2800314368"/>
                  </a:ext>
                </a:extLst>
              </a:tr>
              <a:tr h="584951">
                <a:tc>
                  <a:txBody>
                    <a:bodyPr/>
                    <a:lstStyle/>
                    <a:p>
                      <a:r>
                        <a:rPr lang="en-US" dirty="0"/>
                        <a:t>English</a:t>
                      </a:r>
                    </a:p>
                  </a:txBody>
                  <a:tcPr/>
                </a:tc>
                <a:tc>
                  <a:txBody>
                    <a:bodyPr/>
                    <a:lstStyle/>
                    <a:p>
                      <a:r>
                        <a:rPr lang="en-US" dirty="0"/>
                        <a:t>20.5</a:t>
                      </a:r>
                    </a:p>
                  </a:txBody>
                  <a:tcPr/>
                </a:tc>
                <a:tc>
                  <a:txBody>
                    <a:bodyPr/>
                    <a:lstStyle/>
                    <a:p>
                      <a:r>
                        <a:rPr lang="en-US" dirty="0"/>
                        <a:t>21.2</a:t>
                      </a:r>
                    </a:p>
                  </a:txBody>
                  <a:tcPr/>
                </a:tc>
                <a:tc>
                  <a:txBody>
                    <a:bodyPr/>
                    <a:lstStyle/>
                    <a:p>
                      <a:r>
                        <a:rPr lang="en-US" dirty="0"/>
                        <a:t>20.3</a:t>
                      </a:r>
                    </a:p>
                  </a:txBody>
                  <a:tcPr/>
                </a:tc>
                <a:extLst>
                  <a:ext uri="{0D108BD9-81ED-4DB2-BD59-A6C34878D82A}">
                    <a16:rowId xmlns:a16="http://schemas.microsoft.com/office/drawing/2014/main" val="3472715575"/>
                  </a:ext>
                </a:extLst>
              </a:tr>
              <a:tr h="584951">
                <a:tc>
                  <a:txBody>
                    <a:bodyPr/>
                    <a:lstStyle/>
                    <a:p>
                      <a:r>
                        <a:rPr lang="en-US" dirty="0"/>
                        <a:t>Math</a:t>
                      </a:r>
                    </a:p>
                  </a:txBody>
                  <a:tcPr/>
                </a:tc>
                <a:tc>
                  <a:txBody>
                    <a:bodyPr/>
                    <a:lstStyle/>
                    <a:p>
                      <a:r>
                        <a:rPr lang="en-US" dirty="0"/>
                        <a:t>19.2</a:t>
                      </a:r>
                    </a:p>
                  </a:txBody>
                  <a:tcPr/>
                </a:tc>
                <a:tc>
                  <a:txBody>
                    <a:bodyPr/>
                    <a:lstStyle/>
                    <a:p>
                      <a:r>
                        <a:rPr lang="en-US" dirty="0"/>
                        <a:t>21.3</a:t>
                      </a:r>
                    </a:p>
                  </a:txBody>
                  <a:tcPr/>
                </a:tc>
                <a:tc>
                  <a:txBody>
                    <a:bodyPr/>
                    <a:lstStyle/>
                    <a:p>
                      <a:r>
                        <a:rPr lang="en-US" dirty="0"/>
                        <a:t>20.7</a:t>
                      </a:r>
                    </a:p>
                  </a:txBody>
                  <a:tcPr/>
                </a:tc>
                <a:extLst>
                  <a:ext uri="{0D108BD9-81ED-4DB2-BD59-A6C34878D82A}">
                    <a16:rowId xmlns:a16="http://schemas.microsoft.com/office/drawing/2014/main" val="1597511141"/>
                  </a:ext>
                </a:extLst>
              </a:tr>
              <a:tr h="584951">
                <a:tc>
                  <a:txBody>
                    <a:bodyPr/>
                    <a:lstStyle/>
                    <a:p>
                      <a:r>
                        <a:rPr lang="en-US" dirty="0"/>
                        <a:t>Reading</a:t>
                      </a:r>
                    </a:p>
                  </a:txBody>
                  <a:tcPr/>
                </a:tc>
                <a:tc>
                  <a:txBody>
                    <a:bodyPr/>
                    <a:lstStyle/>
                    <a:p>
                      <a:r>
                        <a:rPr lang="en-US" dirty="0"/>
                        <a:t>21.7</a:t>
                      </a:r>
                    </a:p>
                  </a:txBody>
                  <a:tcPr/>
                </a:tc>
                <a:tc>
                  <a:txBody>
                    <a:bodyPr/>
                    <a:lstStyle/>
                    <a:p>
                      <a:r>
                        <a:rPr lang="en-US" dirty="0"/>
                        <a:t>22.6</a:t>
                      </a:r>
                    </a:p>
                  </a:txBody>
                  <a:tcPr/>
                </a:tc>
                <a:tc>
                  <a:txBody>
                    <a:bodyPr/>
                    <a:lstStyle/>
                    <a:p>
                      <a:r>
                        <a:rPr lang="en-US" dirty="0"/>
                        <a:t>21.4</a:t>
                      </a:r>
                    </a:p>
                  </a:txBody>
                  <a:tcPr/>
                </a:tc>
                <a:extLst>
                  <a:ext uri="{0D108BD9-81ED-4DB2-BD59-A6C34878D82A}">
                    <a16:rowId xmlns:a16="http://schemas.microsoft.com/office/drawing/2014/main" val="3395165084"/>
                  </a:ext>
                </a:extLst>
              </a:tr>
              <a:tr h="584951">
                <a:tc>
                  <a:txBody>
                    <a:bodyPr/>
                    <a:lstStyle/>
                    <a:p>
                      <a:r>
                        <a:rPr lang="en-US" dirty="0"/>
                        <a:t>Science</a:t>
                      </a:r>
                    </a:p>
                  </a:txBody>
                  <a:tcPr/>
                </a:tc>
                <a:tc>
                  <a:txBody>
                    <a:bodyPr/>
                    <a:lstStyle/>
                    <a:p>
                      <a:r>
                        <a:rPr lang="en-US" dirty="0"/>
                        <a:t>21.2</a:t>
                      </a:r>
                    </a:p>
                  </a:txBody>
                  <a:tcPr/>
                </a:tc>
                <a:tc>
                  <a:txBody>
                    <a:bodyPr/>
                    <a:lstStyle/>
                    <a:p>
                      <a:r>
                        <a:rPr lang="en-US" dirty="0"/>
                        <a:t>22.1</a:t>
                      </a:r>
                    </a:p>
                  </a:txBody>
                  <a:tcPr/>
                </a:tc>
                <a:tc>
                  <a:txBody>
                    <a:bodyPr/>
                    <a:lstStyle/>
                    <a:p>
                      <a:r>
                        <a:rPr lang="en-US" dirty="0"/>
                        <a:t>21</a:t>
                      </a:r>
                    </a:p>
                  </a:txBody>
                  <a:tcPr/>
                </a:tc>
                <a:extLst>
                  <a:ext uri="{0D108BD9-81ED-4DB2-BD59-A6C34878D82A}">
                    <a16:rowId xmlns:a16="http://schemas.microsoft.com/office/drawing/2014/main" val="3370732616"/>
                  </a:ext>
                </a:extLst>
              </a:tr>
              <a:tr h="584951">
                <a:tc>
                  <a:txBody>
                    <a:bodyPr/>
                    <a:lstStyle/>
                    <a:p>
                      <a:r>
                        <a:rPr lang="en-US" dirty="0"/>
                        <a:t>Composite</a:t>
                      </a:r>
                    </a:p>
                  </a:txBody>
                  <a:tcPr/>
                </a:tc>
                <a:tc>
                  <a:txBody>
                    <a:bodyPr/>
                    <a:lstStyle/>
                    <a:p>
                      <a:r>
                        <a:rPr lang="en-US" dirty="0"/>
                        <a:t>20.7</a:t>
                      </a:r>
                    </a:p>
                  </a:txBody>
                  <a:tcPr/>
                </a:tc>
                <a:tc>
                  <a:txBody>
                    <a:bodyPr/>
                    <a:lstStyle/>
                    <a:p>
                      <a:r>
                        <a:rPr lang="en-US" dirty="0"/>
                        <a:t>21.9</a:t>
                      </a:r>
                    </a:p>
                  </a:txBody>
                  <a:tcPr/>
                </a:tc>
                <a:tc>
                  <a:txBody>
                    <a:bodyPr/>
                    <a:lstStyle/>
                    <a:p>
                      <a:r>
                        <a:rPr lang="en-US" dirty="0"/>
                        <a:t>21</a:t>
                      </a:r>
                    </a:p>
                  </a:txBody>
                  <a:tcPr/>
                </a:tc>
                <a:extLst>
                  <a:ext uri="{0D108BD9-81ED-4DB2-BD59-A6C34878D82A}">
                    <a16:rowId xmlns:a16="http://schemas.microsoft.com/office/drawing/2014/main" val="1504742751"/>
                  </a:ext>
                </a:extLst>
              </a:tr>
            </a:tbl>
          </a:graphicData>
        </a:graphic>
      </p:graphicFrame>
      <p:graphicFrame>
        <p:nvGraphicFramePr>
          <p:cNvPr id="7" name="Table 6">
            <a:extLst>
              <a:ext uri="{FF2B5EF4-FFF2-40B4-BE49-F238E27FC236}">
                <a16:creationId xmlns:a16="http://schemas.microsoft.com/office/drawing/2014/main" id="{F31D00ED-8980-4D80-A26A-F82522E8A664}"/>
              </a:ext>
            </a:extLst>
          </p:cNvPr>
          <p:cNvGraphicFramePr>
            <a:graphicFrameLocks noGrp="1"/>
          </p:cNvGraphicFramePr>
          <p:nvPr/>
        </p:nvGraphicFramePr>
        <p:xfrm>
          <a:off x="6411917" y="2871234"/>
          <a:ext cx="4606676" cy="3509706"/>
        </p:xfrm>
        <a:graphic>
          <a:graphicData uri="http://schemas.openxmlformats.org/drawingml/2006/table">
            <a:tbl>
              <a:tblPr firstRow="1" bandRow="1">
                <a:tableStyleId>{125E5076-3810-47DD-B79F-674D7AD40C01}</a:tableStyleId>
              </a:tblPr>
              <a:tblGrid>
                <a:gridCol w="1287007">
                  <a:extLst>
                    <a:ext uri="{9D8B030D-6E8A-4147-A177-3AD203B41FA5}">
                      <a16:colId xmlns:a16="http://schemas.microsoft.com/office/drawing/2014/main" val="621616144"/>
                    </a:ext>
                  </a:extLst>
                </a:gridCol>
                <a:gridCol w="1172817">
                  <a:extLst>
                    <a:ext uri="{9D8B030D-6E8A-4147-A177-3AD203B41FA5}">
                      <a16:colId xmlns:a16="http://schemas.microsoft.com/office/drawing/2014/main" val="1178405645"/>
                    </a:ext>
                  </a:extLst>
                </a:gridCol>
                <a:gridCol w="1053548">
                  <a:extLst>
                    <a:ext uri="{9D8B030D-6E8A-4147-A177-3AD203B41FA5}">
                      <a16:colId xmlns:a16="http://schemas.microsoft.com/office/drawing/2014/main" val="813647721"/>
                    </a:ext>
                  </a:extLst>
                </a:gridCol>
                <a:gridCol w="1093304">
                  <a:extLst>
                    <a:ext uri="{9D8B030D-6E8A-4147-A177-3AD203B41FA5}">
                      <a16:colId xmlns:a16="http://schemas.microsoft.com/office/drawing/2014/main" val="4161361010"/>
                    </a:ext>
                  </a:extLst>
                </a:gridCol>
              </a:tblGrid>
              <a:tr h="584951">
                <a:tc>
                  <a:txBody>
                    <a:bodyPr/>
                    <a:lstStyle/>
                    <a:p>
                      <a:r>
                        <a:rPr lang="en-US" dirty="0"/>
                        <a:t>2018</a:t>
                      </a:r>
                    </a:p>
                  </a:txBody>
                  <a:tcPr/>
                </a:tc>
                <a:tc>
                  <a:txBody>
                    <a:bodyPr/>
                    <a:lstStyle/>
                    <a:p>
                      <a:r>
                        <a:rPr lang="en-US" dirty="0"/>
                        <a:t>Red Oak</a:t>
                      </a:r>
                    </a:p>
                  </a:txBody>
                  <a:tcPr/>
                </a:tc>
                <a:tc>
                  <a:txBody>
                    <a:bodyPr/>
                    <a:lstStyle/>
                    <a:p>
                      <a:r>
                        <a:rPr lang="en-US" dirty="0"/>
                        <a:t>Iowa</a:t>
                      </a:r>
                    </a:p>
                  </a:txBody>
                  <a:tcPr/>
                </a:tc>
                <a:tc>
                  <a:txBody>
                    <a:bodyPr/>
                    <a:lstStyle/>
                    <a:p>
                      <a:r>
                        <a:rPr lang="en-US" dirty="0"/>
                        <a:t>U.S.</a:t>
                      </a:r>
                    </a:p>
                  </a:txBody>
                  <a:tcPr/>
                </a:tc>
                <a:extLst>
                  <a:ext uri="{0D108BD9-81ED-4DB2-BD59-A6C34878D82A}">
                    <a16:rowId xmlns:a16="http://schemas.microsoft.com/office/drawing/2014/main" val="2800314368"/>
                  </a:ext>
                </a:extLst>
              </a:tr>
              <a:tr h="584951">
                <a:tc>
                  <a:txBody>
                    <a:bodyPr/>
                    <a:lstStyle/>
                    <a:p>
                      <a:r>
                        <a:rPr lang="en-US" dirty="0"/>
                        <a:t>English</a:t>
                      </a:r>
                    </a:p>
                  </a:txBody>
                  <a:tcPr/>
                </a:tc>
                <a:tc>
                  <a:txBody>
                    <a:bodyPr/>
                    <a:lstStyle/>
                    <a:p>
                      <a:r>
                        <a:rPr lang="en-US" dirty="0"/>
                        <a:t>19.1</a:t>
                      </a:r>
                    </a:p>
                  </a:txBody>
                  <a:tcPr/>
                </a:tc>
                <a:tc>
                  <a:txBody>
                    <a:bodyPr/>
                    <a:lstStyle/>
                    <a:p>
                      <a:r>
                        <a:rPr lang="en-US" dirty="0"/>
                        <a:t>21</a:t>
                      </a:r>
                    </a:p>
                  </a:txBody>
                  <a:tcPr/>
                </a:tc>
                <a:tc>
                  <a:txBody>
                    <a:bodyPr/>
                    <a:lstStyle/>
                    <a:p>
                      <a:r>
                        <a:rPr lang="en-US" dirty="0"/>
                        <a:t>20.2</a:t>
                      </a:r>
                    </a:p>
                  </a:txBody>
                  <a:tcPr/>
                </a:tc>
                <a:extLst>
                  <a:ext uri="{0D108BD9-81ED-4DB2-BD59-A6C34878D82A}">
                    <a16:rowId xmlns:a16="http://schemas.microsoft.com/office/drawing/2014/main" val="3472715575"/>
                  </a:ext>
                </a:extLst>
              </a:tr>
              <a:tr h="584951">
                <a:tc>
                  <a:txBody>
                    <a:bodyPr/>
                    <a:lstStyle/>
                    <a:p>
                      <a:r>
                        <a:rPr lang="en-US" dirty="0"/>
                        <a:t>Math</a:t>
                      </a:r>
                    </a:p>
                  </a:txBody>
                  <a:tcPr/>
                </a:tc>
                <a:tc>
                  <a:txBody>
                    <a:bodyPr/>
                    <a:lstStyle/>
                    <a:p>
                      <a:r>
                        <a:rPr lang="en-US" dirty="0"/>
                        <a:t>19.7</a:t>
                      </a:r>
                    </a:p>
                  </a:txBody>
                  <a:tcPr/>
                </a:tc>
                <a:tc>
                  <a:txBody>
                    <a:bodyPr/>
                    <a:lstStyle/>
                    <a:p>
                      <a:r>
                        <a:rPr lang="en-US" dirty="0"/>
                        <a:t>21.2</a:t>
                      </a:r>
                    </a:p>
                  </a:txBody>
                  <a:tcPr/>
                </a:tc>
                <a:tc>
                  <a:txBody>
                    <a:bodyPr/>
                    <a:lstStyle/>
                    <a:p>
                      <a:r>
                        <a:rPr lang="en-US" dirty="0"/>
                        <a:t>20.5</a:t>
                      </a:r>
                    </a:p>
                  </a:txBody>
                  <a:tcPr/>
                </a:tc>
                <a:extLst>
                  <a:ext uri="{0D108BD9-81ED-4DB2-BD59-A6C34878D82A}">
                    <a16:rowId xmlns:a16="http://schemas.microsoft.com/office/drawing/2014/main" val="1597511141"/>
                  </a:ext>
                </a:extLst>
              </a:tr>
              <a:tr h="584951">
                <a:tc>
                  <a:txBody>
                    <a:bodyPr/>
                    <a:lstStyle/>
                    <a:p>
                      <a:r>
                        <a:rPr lang="en-US" dirty="0"/>
                        <a:t>Reading</a:t>
                      </a:r>
                    </a:p>
                  </a:txBody>
                  <a:tcPr/>
                </a:tc>
                <a:tc>
                  <a:txBody>
                    <a:bodyPr/>
                    <a:lstStyle/>
                    <a:p>
                      <a:r>
                        <a:rPr lang="en-US" dirty="0"/>
                        <a:t>21.7</a:t>
                      </a:r>
                    </a:p>
                  </a:txBody>
                  <a:tcPr/>
                </a:tc>
                <a:tc>
                  <a:txBody>
                    <a:bodyPr/>
                    <a:lstStyle/>
                    <a:p>
                      <a:r>
                        <a:rPr lang="en-US" dirty="0"/>
                        <a:t>22.5</a:t>
                      </a:r>
                    </a:p>
                  </a:txBody>
                  <a:tcPr/>
                </a:tc>
                <a:tc>
                  <a:txBody>
                    <a:bodyPr/>
                    <a:lstStyle/>
                    <a:p>
                      <a:r>
                        <a:rPr lang="en-US" dirty="0"/>
                        <a:t>21.3</a:t>
                      </a:r>
                    </a:p>
                  </a:txBody>
                  <a:tcPr/>
                </a:tc>
                <a:extLst>
                  <a:ext uri="{0D108BD9-81ED-4DB2-BD59-A6C34878D82A}">
                    <a16:rowId xmlns:a16="http://schemas.microsoft.com/office/drawing/2014/main" val="3395165084"/>
                  </a:ext>
                </a:extLst>
              </a:tr>
              <a:tr h="584951">
                <a:tc>
                  <a:txBody>
                    <a:bodyPr/>
                    <a:lstStyle/>
                    <a:p>
                      <a:r>
                        <a:rPr lang="en-US" dirty="0"/>
                        <a:t>Science</a:t>
                      </a:r>
                    </a:p>
                  </a:txBody>
                  <a:tcPr/>
                </a:tc>
                <a:tc>
                  <a:txBody>
                    <a:bodyPr/>
                    <a:lstStyle/>
                    <a:p>
                      <a:r>
                        <a:rPr lang="en-US" dirty="0"/>
                        <a:t>20.3</a:t>
                      </a:r>
                    </a:p>
                  </a:txBody>
                  <a:tcPr/>
                </a:tc>
                <a:tc>
                  <a:txBody>
                    <a:bodyPr/>
                    <a:lstStyle/>
                    <a:p>
                      <a:r>
                        <a:rPr lang="en-US" dirty="0"/>
                        <a:t>22</a:t>
                      </a:r>
                    </a:p>
                  </a:txBody>
                  <a:tcPr/>
                </a:tc>
                <a:tc>
                  <a:txBody>
                    <a:bodyPr/>
                    <a:lstStyle/>
                    <a:p>
                      <a:r>
                        <a:rPr lang="en-US" dirty="0"/>
                        <a:t>20.7</a:t>
                      </a:r>
                    </a:p>
                  </a:txBody>
                  <a:tcPr/>
                </a:tc>
                <a:extLst>
                  <a:ext uri="{0D108BD9-81ED-4DB2-BD59-A6C34878D82A}">
                    <a16:rowId xmlns:a16="http://schemas.microsoft.com/office/drawing/2014/main" val="3370732616"/>
                  </a:ext>
                </a:extLst>
              </a:tr>
              <a:tr h="584951">
                <a:tc>
                  <a:txBody>
                    <a:bodyPr/>
                    <a:lstStyle/>
                    <a:p>
                      <a:r>
                        <a:rPr lang="en-US" dirty="0"/>
                        <a:t>Composite</a:t>
                      </a:r>
                    </a:p>
                  </a:txBody>
                  <a:tcPr/>
                </a:tc>
                <a:tc>
                  <a:txBody>
                    <a:bodyPr/>
                    <a:lstStyle/>
                    <a:p>
                      <a:r>
                        <a:rPr lang="en-US" dirty="0"/>
                        <a:t>20.6</a:t>
                      </a:r>
                    </a:p>
                  </a:txBody>
                  <a:tcPr/>
                </a:tc>
                <a:tc>
                  <a:txBody>
                    <a:bodyPr/>
                    <a:lstStyle/>
                    <a:p>
                      <a:r>
                        <a:rPr lang="en-US" dirty="0"/>
                        <a:t>21.8</a:t>
                      </a:r>
                    </a:p>
                  </a:txBody>
                  <a:tcPr/>
                </a:tc>
                <a:tc>
                  <a:txBody>
                    <a:bodyPr/>
                    <a:lstStyle/>
                    <a:p>
                      <a:r>
                        <a:rPr lang="en-US" dirty="0"/>
                        <a:t>20.8</a:t>
                      </a:r>
                    </a:p>
                  </a:txBody>
                  <a:tcPr/>
                </a:tc>
                <a:extLst>
                  <a:ext uri="{0D108BD9-81ED-4DB2-BD59-A6C34878D82A}">
                    <a16:rowId xmlns:a16="http://schemas.microsoft.com/office/drawing/2014/main" val="1504742751"/>
                  </a:ext>
                </a:extLst>
              </a:tr>
            </a:tbl>
          </a:graphicData>
        </a:graphic>
      </p:graphicFrame>
    </p:spTree>
    <p:extLst>
      <p:ext uri="{BB962C8B-B14F-4D97-AF65-F5344CB8AC3E}">
        <p14:creationId xmlns:p14="http://schemas.microsoft.com/office/powerpoint/2010/main" val="3176489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380343"/>
            <a:ext cx="9482666" cy="4189790"/>
          </a:xfrm>
        </p:spPr>
        <p:txBody>
          <a:bodyPr>
            <a:normAutofit/>
          </a:bodyPr>
          <a:lstStyle/>
          <a:p>
            <a:r>
              <a:rPr lang="en-US" dirty="0"/>
              <a:t>Does changing teachers affect scores and discipline comparing elementary and secondary?  Secondary has low scores and discipline.</a:t>
            </a: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130645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380343"/>
            <a:ext cx="9482666" cy="4189790"/>
          </a:xfrm>
        </p:spPr>
        <p:txBody>
          <a:bodyPr>
            <a:normAutofit/>
          </a:bodyPr>
          <a:lstStyle/>
          <a:p>
            <a:r>
              <a:rPr lang="en-US" dirty="0"/>
              <a:t>Is there a way to get the kids more involved in seeing the data?</a:t>
            </a:r>
          </a:p>
          <a:p>
            <a:pPr lvl="1"/>
            <a:r>
              <a:rPr lang="en-US" dirty="0"/>
              <a:t>Tiger Link Crew</a:t>
            </a:r>
          </a:p>
          <a:p>
            <a:pPr lvl="1"/>
            <a:r>
              <a:rPr lang="en-US" dirty="0"/>
              <a:t>Mrs. Erickson &amp; Mrs. Vannausdle – with staff support</a:t>
            </a: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Tree>
    <p:extLst>
      <p:ext uri="{BB962C8B-B14F-4D97-AF65-F5344CB8AC3E}">
        <p14:creationId xmlns:p14="http://schemas.microsoft.com/office/powerpoint/2010/main" val="1209733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What do we still want to know?</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11867" y="2380343"/>
            <a:ext cx="9482666" cy="4189790"/>
          </a:xfrm>
        </p:spPr>
        <p:txBody>
          <a:bodyPr>
            <a:normAutofit/>
          </a:bodyPr>
          <a:lstStyle/>
          <a:p>
            <a:r>
              <a:rPr lang="en-US" dirty="0"/>
              <a:t>Is there a way for more kids to have activities during the day/seminar (intramurals)?</a:t>
            </a:r>
          </a:p>
          <a:p>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graphicFrame>
        <p:nvGraphicFramePr>
          <p:cNvPr id="4" name="Table 3">
            <a:extLst>
              <a:ext uri="{FF2B5EF4-FFF2-40B4-BE49-F238E27FC236}">
                <a16:creationId xmlns:a16="http://schemas.microsoft.com/office/drawing/2014/main" id="{F52ED8D8-3B8F-42A5-B7D3-4852BE6FC85F}"/>
              </a:ext>
            </a:extLst>
          </p:cNvPr>
          <p:cNvGraphicFramePr>
            <a:graphicFrameLocks noGrp="1"/>
          </p:cNvGraphicFramePr>
          <p:nvPr>
            <p:extLst>
              <p:ext uri="{D42A27DB-BD31-4B8C-83A1-F6EECF244321}">
                <p14:modId xmlns:p14="http://schemas.microsoft.com/office/powerpoint/2010/main" val="3559621022"/>
              </p:ext>
            </p:extLst>
          </p:nvPr>
        </p:nvGraphicFramePr>
        <p:xfrm>
          <a:off x="2137646" y="3206592"/>
          <a:ext cx="8923078" cy="3421496"/>
        </p:xfrm>
        <a:graphic>
          <a:graphicData uri="http://schemas.openxmlformats.org/drawingml/2006/table">
            <a:tbl>
              <a:tblPr/>
              <a:tblGrid>
                <a:gridCol w="4461539">
                  <a:extLst>
                    <a:ext uri="{9D8B030D-6E8A-4147-A177-3AD203B41FA5}">
                      <a16:colId xmlns:a16="http://schemas.microsoft.com/office/drawing/2014/main" val="1474806543"/>
                    </a:ext>
                  </a:extLst>
                </a:gridCol>
                <a:gridCol w="4461539">
                  <a:extLst>
                    <a:ext uri="{9D8B030D-6E8A-4147-A177-3AD203B41FA5}">
                      <a16:colId xmlns:a16="http://schemas.microsoft.com/office/drawing/2014/main" val="427975663"/>
                    </a:ext>
                  </a:extLst>
                </a:gridCol>
              </a:tblGrid>
              <a:tr h="429754">
                <a:tc>
                  <a:txBody>
                    <a:bodyPr/>
                    <a:lstStyle/>
                    <a:p>
                      <a:pPr algn="ctr" rtl="0" fontAlgn="t">
                        <a:spcBef>
                          <a:spcPts val="0"/>
                        </a:spcBef>
                        <a:spcAft>
                          <a:spcPts val="0"/>
                        </a:spcAft>
                      </a:pPr>
                      <a:r>
                        <a:rPr lang="en-US" sz="2000" b="1" i="0" u="none" strike="noStrike">
                          <a:solidFill>
                            <a:schemeClr val="tx1"/>
                          </a:solidFill>
                          <a:effectLst/>
                          <a:latin typeface="Arial" panose="020B0604020202020204" pitchFamily="34" charset="0"/>
                        </a:rPr>
                        <a:t>Time</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rtl="0" fontAlgn="t">
                        <a:spcBef>
                          <a:spcPts val="0"/>
                        </a:spcBef>
                        <a:spcAft>
                          <a:spcPts val="0"/>
                        </a:spcAft>
                      </a:pPr>
                      <a:r>
                        <a:rPr lang="en-US" sz="2000" b="1" i="0" u="none" strike="noStrike">
                          <a:solidFill>
                            <a:schemeClr val="tx1"/>
                          </a:solidFill>
                          <a:effectLst/>
                          <a:latin typeface="Arial" panose="020B0604020202020204" pitchFamily="34" charset="0"/>
                        </a:rPr>
                        <a:t>Class</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241892010"/>
                  </a:ext>
                </a:extLst>
              </a:tr>
              <a:tr h="429754">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8:25 - 9:45</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Block 1 &amp; 2</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500276"/>
                  </a:ext>
                </a:extLst>
              </a:tr>
              <a:tr h="429754">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9:51 - 11:11</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Block 3 &amp; 4</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922676"/>
                  </a:ext>
                </a:extLst>
              </a:tr>
              <a:tr h="991629">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11:15 - 1:07 </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chemeClr val="tx1"/>
                          </a:solidFill>
                          <a:effectLst/>
                          <a:latin typeface="Arial" panose="020B0604020202020204" pitchFamily="34" charset="0"/>
                        </a:rPr>
                        <a:t>Block 5 &amp; 6 / Lunch </a:t>
                      </a:r>
                      <a:endParaRPr lang="en-US" sz="2000" dirty="0">
                        <a:solidFill>
                          <a:schemeClr val="tx1"/>
                        </a:solidFill>
                        <a:effectLst/>
                      </a:endParaRPr>
                    </a:p>
                    <a:p>
                      <a:pPr algn="ctr" rtl="0" fontAlgn="t">
                        <a:spcBef>
                          <a:spcPts val="0"/>
                        </a:spcBef>
                        <a:spcAft>
                          <a:spcPts val="0"/>
                        </a:spcAft>
                      </a:pPr>
                      <a:r>
                        <a:rPr lang="en-US" sz="2000" b="0" i="0" u="none" strike="noStrike" dirty="0">
                          <a:solidFill>
                            <a:schemeClr val="tx1"/>
                          </a:solidFill>
                          <a:effectLst/>
                          <a:latin typeface="Arial" panose="020B0604020202020204" pitchFamily="34" charset="0"/>
                        </a:rPr>
                        <a:t>(80 instructional + 25 lunch + 6 passing)</a:t>
                      </a:r>
                      <a:endParaRPr lang="en-US" sz="2000" dirty="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1762757"/>
                  </a:ext>
                </a:extLst>
              </a:tr>
              <a:tr h="429754">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1:11 - 2:31</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a:solidFill>
                            <a:schemeClr val="tx1"/>
                          </a:solidFill>
                          <a:effectLst/>
                          <a:latin typeface="Arial" panose="020B0604020202020204" pitchFamily="34" charset="0"/>
                        </a:rPr>
                        <a:t>Block 7 &amp; 8</a:t>
                      </a:r>
                      <a:endParaRPr lang="en-US" sz="200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0197279"/>
                  </a:ext>
                </a:extLst>
              </a:tr>
              <a:tr h="652896">
                <a:tc>
                  <a:txBody>
                    <a:bodyPr/>
                    <a:lstStyle/>
                    <a:p>
                      <a:pPr algn="ctr" rtl="0" fontAlgn="t">
                        <a:spcBef>
                          <a:spcPts val="0"/>
                        </a:spcBef>
                        <a:spcAft>
                          <a:spcPts val="0"/>
                        </a:spcAft>
                      </a:pPr>
                      <a:r>
                        <a:rPr lang="en-US" sz="2000" b="0" i="0" u="none" strike="noStrike" dirty="0">
                          <a:solidFill>
                            <a:schemeClr val="tx1"/>
                          </a:solidFill>
                          <a:effectLst/>
                          <a:latin typeface="Arial" panose="020B0604020202020204" pitchFamily="34" charset="0"/>
                        </a:rPr>
                        <a:t>2:35 - 3:30</a:t>
                      </a:r>
                      <a:endParaRPr lang="en-US" sz="2000" dirty="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0" i="0" u="none" strike="noStrike" dirty="0">
                          <a:solidFill>
                            <a:schemeClr val="tx1"/>
                          </a:solidFill>
                          <a:effectLst/>
                          <a:latin typeface="Arial" panose="020B0604020202020204" pitchFamily="34" charset="0"/>
                        </a:rPr>
                        <a:t>Flex &amp; seminar Block</a:t>
                      </a:r>
                      <a:endParaRPr lang="en-US" sz="2000" dirty="0">
                        <a:solidFill>
                          <a:schemeClr val="tx1"/>
                        </a:solidFill>
                        <a:effectLst/>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0259045"/>
                  </a:ext>
                </a:extLst>
              </a:tr>
            </a:tbl>
          </a:graphicData>
        </a:graphic>
      </p:graphicFrame>
      <p:sp>
        <p:nvSpPr>
          <p:cNvPr id="5" name="Rectangle 1">
            <a:extLst>
              <a:ext uri="{FF2B5EF4-FFF2-40B4-BE49-F238E27FC236}">
                <a16:creationId xmlns:a16="http://schemas.microsoft.com/office/drawing/2014/main" id="{804BE081-79B9-48B6-A459-1CE84FB93F27}"/>
              </a:ext>
            </a:extLst>
          </p:cNvPr>
          <p:cNvSpPr>
            <a:spLocks noChangeArrowheads="1"/>
          </p:cNvSpPr>
          <p:nvPr/>
        </p:nvSpPr>
        <p:spPr bwMode="auto">
          <a:xfrm>
            <a:off x="2516188" y="32067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174029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schemas.microsoft.com/sharepoint/v3"/>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Reflection on learning </Template>
  <TotalTime>0</TotalTime>
  <Words>1945</Words>
  <Application>Microsoft Office PowerPoint</Application>
  <PresentationFormat>Widescreen</PresentationFormat>
  <Paragraphs>204</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Trebuchet MS</vt:lpstr>
      <vt:lpstr>Berlin</vt:lpstr>
      <vt:lpstr>Red Oak Community School District</vt:lpstr>
      <vt:lpstr>Observations and Questions</vt:lpstr>
      <vt:lpstr>What did we learn?</vt:lpstr>
      <vt:lpstr>What do we still want to know?</vt:lpstr>
      <vt:lpstr>What do we still want to know?</vt:lpstr>
      <vt:lpstr>What do we still want to know?</vt:lpstr>
      <vt:lpstr>What do we still want to know?</vt:lpstr>
      <vt:lpstr>What do we still want to know?</vt:lpstr>
      <vt:lpstr>What do we still want to know?</vt:lpstr>
      <vt:lpstr>What do we still want to know?</vt:lpstr>
      <vt:lpstr>What do we still want to know?</vt:lpstr>
      <vt:lpstr>Additional Information</vt:lpstr>
      <vt:lpstr>Additional Information</vt:lpstr>
      <vt:lpstr>Additional Information</vt:lpstr>
      <vt:lpstr>Additional Information</vt:lpstr>
      <vt:lpstr>What do we still want to know?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2019-03-04T17:01:29Z</dcterms:created>
  <dcterms:modified xsi:type="dcterms:W3CDTF">2019-03-12T19:59:35Z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